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23"/>
  </p:notesMasterIdLst>
  <p:sldIdLst>
    <p:sldId id="256" r:id="rId3"/>
    <p:sldId id="283" r:id="rId4"/>
    <p:sldId id="258" r:id="rId5"/>
    <p:sldId id="259" r:id="rId6"/>
    <p:sldId id="260" r:id="rId7"/>
    <p:sldId id="261" r:id="rId8"/>
    <p:sldId id="262" r:id="rId9"/>
    <p:sldId id="263" r:id="rId10"/>
    <p:sldId id="264" r:id="rId11"/>
    <p:sldId id="265" r:id="rId12"/>
    <p:sldId id="1870"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Cambria" panose="02040503050406030204" pitchFamily="18" charset="0"/>
      <p:regular r:id="rId24"/>
      <p:bold r:id="rId25"/>
      <p:italic r:id="rId26"/>
      <p:boldItalic r:id="rId27"/>
    </p:embeddedFont>
    <p:embeddedFont>
      <p:font typeface="Helvetica" panose="020B0604020202020204" pitchFamily="34" charset="0"/>
      <p:regular r:id="rId28"/>
      <p:bold r:id="rId29"/>
      <p:italic r:id="rId30"/>
      <p:boldItalic r:id="rId31"/>
    </p:embeddedFont>
    <p:embeddedFont>
      <p:font typeface="Noto Sans Light" panose="020B0604020202020204" charset="0"/>
      <p:regular r:id="rId32"/>
      <p:bold r:id="rId33"/>
      <p:italic r:id="rId34"/>
      <p:boldItalic r:id="rId35"/>
    </p:embeddedFont>
    <p:embeddedFont>
      <p:font typeface="Noto Sans JP"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Roboto" panose="020B0604020202020204" charset="0"/>
      <p:regular r:id="rId44"/>
      <p:bold r:id="rId45"/>
      <p:italic r:id="rId46"/>
      <p:boldItalic r:id="rId47"/>
    </p:embeddedFont>
    <p:embeddedFont>
      <p:font typeface="Noto Sans" panose="020B0604020202020204" charset="0"/>
      <p:regular r:id="rId48"/>
      <p:bold r:id="rId49"/>
      <p:italic r:id="rId50"/>
      <p:boldItalic r:id="rId51"/>
    </p:embeddedFont>
    <p:embeddedFont>
      <p:font typeface="Noto Sans Medium" panose="020B0604020202020204" charset="0"/>
      <p:regular r:id="rId52"/>
      <p:bold r:id="rId53"/>
      <p:italic r:id="rId54"/>
      <p:boldItalic r:id="rId55"/>
    </p:embeddedFont>
    <p:embeddedFont>
      <p:font typeface="Calibri Light" panose="020F0302020204030204" pitchFamily="34" charset="0"/>
      <p:regular r:id="rId56"/>
      <p: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a Bourque Bearskin" initials="" lastIdx="2" clrIdx="0"/>
  <p:cmAuthor id="1" name="Blythe Bell"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906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7CB580-1305-40BD-92EA-BA77BBC7B722}">
  <a:tblStyle styleId="{DD7CB580-1305-40BD-92EA-BA77BBC7B7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61CA0B1-EF46-484D-BD27-93BE3F406C6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81"/>
    <p:restoredTop sz="94944"/>
  </p:normalViewPr>
  <p:slideViewPr>
    <p:cSldViewPr snapToGrid="0">
      <p:cViewPr varScale="1">
        <p:scale>
          <a:sx n="115" d="100"/>
          <a:sy n="115" d="100"/>
        </p:scale>
        <p:origin x="312"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8" Type="http://schemas.openxmlformats.org/officeDocument/2006/relationships/slide" Target="slides/slide6.xml"/><Relationship Id="rId51"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10" Type="http://schemas.openxmlformats.org/officeDocument/2006/relationships/slide" Target="slides/slide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b72ad3c398_1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b72ad3c398_1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Call on site leads and working group chairs to speak to their work  ** the ask is for working groups to complete their TOR documents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delle Sans EXT" panose="020B0505000000000000" pitchFamily="34" charset="0"/>
              </a:rPr>
              <a:t>Master of Nursing (Indigenous Health)</a:t>
            </a:r>
            <a:br>
              <a:rPr lang="en-US" altLang="en-US" sz="1200" dirty="0">
                <a:latin typeface="Adelle Sans EXT" panose="020B0505000000000000" pitchFamily="34" charset="0"/>
              </a:rPr>
            </a:br>
            <a:r>
              <a:rPr lang="en-US" altLang="en-US" sz="1200" dirty="0">
                <a:latin typeface="Adelle Sans EXT" panose="020B0505000000000000" pitchFamily="34" charset="0"/>
              </a:rPr>
              <a:t>Course-Based MN (Special Arrangement/Pilot)</a:t>
            </a:r>
          </a:p>
          <a:p>
            <a:endParaRPr lang="en-US" dirty="0"/>
          </a:p>
        </p:txBody>
      </p:sp>
      <p:sp>
        <p:nvSpPr>
          <p:cNvPr id="4" name="Slide Number Placeholder 3"/>
          <p:cNvSpPr>
            <a:spLocks noGrp="1"/>
          </p:cNvSpPr>
          <p:nvPr>
            <p:ph type="sldNum" sz="quarter" idx="5"/>
          </p:nvPr>
        </p:nvSpPr>
        <p:spPr/>
        <p:txBody>
          <a:bodyPr/>
          <a:lstStyle/>
          <a:p>
            <a:fld id="{6669F0EB-9BF0-9C4D-8895-FD48C58049DE}" type="slidenum">
              <a:rPr lang="en-US" smtClean="0"/>
              <a:t>11</a:t>
            </a:fld>
            <a:endParaRPr lang="en-US"/>
          </a:p>
        </p:txBody>
      </p:sp>
    </p:spTree>
    <p:extLst>
      <p:ext uri="{BB962C8B-B14F-4D97-AF65-F5344CB8AC3E}">
        <p14:creationId xmlns:p14="http://schemas.microsoft.com/office/powerpoint/2010/main" val="776913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b72ad3c398_1_8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b72ad3c398_1_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template will be important moving forward when screening applicants interested in MN Stream.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b71c942f5c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b71c942f5c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b71c942f5c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b71c942f5c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b71c942f5c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b71c942f5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b72ad3c39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b72ad3c39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b72ad3c398_1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b72ad3c398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asks: working group TOR documents, </a:t>
            </a:r>
            <a:r>
              <a:rPr lang="en">
                <a:solidFill>
                  <a:schemeClr val="dk1"/>
                </a:solidFill>
              </a:rPr>
              <a:t>help with document analysis, could be grad students, </a:t>
            </a:r>
            <a:r>
              <a:rPr lang="en"/>
              <a:t>collaborative curriculum blueprint for Intergenerational Learning courses,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b72ad3c398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b72ad3c39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situating the student in the context of…</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b72ad3c398_1_8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b72ad3c398_1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 let me begin by acknowledging our traditional territories where some of us may be situated. </a:t>
            </a:r>
          </a:p>
          <a:p>
            <a:r>
              <a:rPr lang="en-US" dirty="0"/>
              <a:t>Begin in gratitude, gratitude for to have another day, breathing in the fresh air, soaking up the energy we receive from each new day. Gratitude for the land from we are each located. To honor the ancestors that come with each of you, the four legged, the winged being, and the water people, grandmother moon, and grandfather sun, keeping an open mind to so we can advance our collective consciousness, as we listen to the land we hear the birds, we see the trees, and smell the water and we feel connected to our own spiritual ways of knowing that keep us grounded and centered, holistically rooted in wellness.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224EC4-79C2-8842-9B9B-EF216200C8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42305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68648786e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68648786e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b6d158325d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b6d158325d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b6d158325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b6d158325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b72ad3c39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b72ad3c39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68648786e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68648786e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b6d158325d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b6d158325d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b71c942f5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b71c942f5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b71c942f5c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b71c942f5c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Nikki to discuss culmination of work todate.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5CDE-DF9D-B3F8-8C5C-5390055D539D}"/>
              </a:ext>
            </a:extLst>
          </p:cNvPr>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CA"/>
          </a:p>
        </p:txBody>
      </p:sp>
      <p:sp>
        <p:nvSpPr>
          <p:cNvPr id="3" name="Subtitle 2">
            <a:extLst>
              <a:ext uri="{FF2B5EF4-FFF2-40B4-BE49-F238E27FC236}">
                <a16:creationId xmlns:a16="http://schemas.microsoft.com/office/drawing/2014/main" id="{2F9B9AD8-8383-8770-E301-1B6B5100456A}"/>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4E80918-B0CB-44F4-BE04-94A2FDDD50DE}"/>
              </a:ext>
            </a:extLst>
          </p:cNvPr>
          <p:cNvSpPr>
            <a:spLocks noGrp="1"/>
          </p:cNvSpPr>
          <p:nvPr>
            <p:ph type="dt" sz="half" idx="10"/>
          </p:nvPr>
        </p:nvSpPr>
        <p:spPr/>
        <p:txBody>
          <a:bodyPr/>
          <a:lstStyle/>
          <a:p>
            <a:fld id="{A5B7507D-1532-4D8D-8574-2F4D8E1FD30E}" type="datetimeFigureOut">
              <a:rPr lang="en-CA" smtClean="0"/>
              <a:t>2024-02-08</a:t>
            </a:fld>
            <a:endParaRPr lang="en-CA"/>
          </a:p>
        </p:txBody>
      </p:sp>
      <p:sp>
        <p:nvSpPr>
          <p:cNvPr id="5" name="Footer Placeholder 4">
            <a:extLst>
              <a:ext uri="{FF2B5EF4-FFF2-40B4-BE49-F238E27FC236}">
                <a16:creationId xmlns:a16="http://schemas.microsoft.com/office/drawing/2014/main" id="{3B5039E5-2D91-B7F5-E1C3-9B4A5591DB1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FB0DFB3-C5BB-A817-8F1A-C4CBAA4B7AE2}"/>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1878017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38E6-4186-701D-C1DA-29F0F9908F9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DBF2D25-206E-B9D9-BD84-43991DDC28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BC81394-9C6B-1A15-5E2B-508BC1802EE5}"/>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9EBCB1EA-14B3-AF79-861B-9A57379E7CA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093D321-C3E9-8B59-EC57-EF02A15C3CFE}"/>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33112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94EF-FBD1-A014-CC01-F69A465281D8}"/>
              </a:ext>
            </a:extLst>
          </p:cNvPr>
          <p:cNvSpPr>
            <a:spLocks noGrp="1"/>
          </p:cNvSpPr>
          <p:nvPr>
            <p:ph type="title"/>
          </p:nvPr>
        </p:nvSpPr>
        <p:spPr>
          <a:xfrm>
            <a:off x="623888" y="1282305"/>
            <a:ext cx="7886700" cy="2139553"/>
          </a:xfrm>
        </p:spPr>
        <p:txBody>
          <a:bodyPr anchor="b"/>
          <a:lstStyle>
            <a:lvl1pPr>
              <a:defRPr sz="3375"/>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9576C2D-CDB4-1D05-2B20-D5EEBBE7895D}"/>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3D732D-35BF-92C0-41F5-500CE3028788}"/>
              </a:ext>
            </a:extLst>
          </p:cNvPr>
          <p:cNvSpPr>
            <a:spLocks noGrp="1"/>
          </p:cNvSpPr>
          <p:nvPr>
            <p:ph type="dt" sz="half" idx="10"/>
          </p:nvPr>
        </p:nvSpPr>
        <p:spPr/>
        <p:txBody>
          <a:bodyPr/>
          <a:lstStyle/>
          <a:p>
            <a:fld id="{A5B7507D-1532-4D8D-8574-2F4D8E1FD30E}" type="datetimeFigureOut">
              <a:rPr lang="en-CA" smtClean="0"/>
              <a:t>2024-02-08</a:t>
            </a:fld>
            <a:endParaRPr lang="en-CA"/>
          </a:p>
        </p:txBody>
      </p:sp>
      <p:sp>
        <p:nvSpPr>
          <p:cNvPr id="5" name="Footer Placeholder 4">
            <a:extLst>
              <a:ext uri="{FF2B5EF4-FFF2-40B4-BE49-F238E27FC236}">
                <a16:creationId xmlns:a16="http://schemas.microsoft.com/office/drawing/2014/main" id="{D0E4151D-8355-7390-F5DC-17DAC3B68BC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B2FA45A-4D56-9C32-FF19-10B922906E72}"/>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322568310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0C4CF-5662-8D90-CB23-508C48EDF00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89F449B-880B-2AAB-43DF-F7708635A88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F033515-F541-29CC-D54A-6B8CFBFEAF7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6FE7839-2233-13FA-37FE-BB832798ACC4}"/>
              </a:ext>
            </a:extLst>
          </p:cNvPr>
          <p:cNvSpPr>
            <a:spLocks noGrp="1"/>
          </p:cNvSpPr>
          <p:nvPr>
            <p:ph type="dt" sz="half" idx="10"/>
          </p:nvPr>
        </p:nvSpPr>
        <p:spPr/>
        <p:txBody>
          <a:bodyPr/>
          <a:lstStyle/>
          <a:p>
            <a:fld id="{447C8D37-B1C6-4197-A71C-A4EC2772C833}" type="datetimeFigureOut">
              <a:rPr lang="en-US" smtClean="0"/>
              <a:t>2/8/2024</a:t>
            </a:fld>
            <a:endParaRPr lang="en-US"/>
          </a:p>
        </p:txBody>
      </p:sp>
      <p:sp>
        <p:nvSpPr>
          <p:cNvPr id="6" name="Footer Placeholder 5">
            <a:extLst>
              <a:ext uri="{FF2B5EF4-FFF2-40B4-BE49-F238E27FC236}">
                <a16:creationId xmlns:a16="http://schemas.microsoft.com/office/drawing/2014/main" id="{2F02794A-F598-4C04-C943-1C0E07C909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C48213-BFE5-EA50-C426-3F738929256C}"/>
              </a:ext>
            </a:extLst>
          </p:cNvPr>
          <p:cNvSpPr>
            <a:spLocks noGrp="1"/>
          </p:cNvSpPr>
          <p:nvPr>
            <p:ph type="sldNum" sz="quarter" idx="12"/>
          </p:nvPr>
        </p:nvSpPr>
        <p:spPr/>
        <p:txBody>
          <a:bodyPr/>
          <a:lstStyle/>
          <a:p>
            <a:fld id="{DC6B968B-E833-417C-989C-50A3FE101FFB}" type="slidenum">
              <a:rPr lang="en-US" smtClean="0"/>
              <a:t>‹#›</a:t>
            </a:fld>
            <a:endParaRPr lang="en-US"/>
          </a:p>
        </p:txBody>
      </p:sp>
    </p:spTree>
    <p:extLst>
      <p:ext uri="{BB962C8B-B14F-4D97-AF65-F5344CB8AC3E}">
        <p14:creationId xmlns:p14="http://schemas.microsoft.com/office/powerpoint/2010/main" val="2878881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3D51-FDB9-4400-5031-3037AD60007A}"/>
              </a:ext>
            </a:extLst>
          </p:cNvPr>
          <p:cNvSpPr>
            <a:spLocks noGrp="1"/>
          </p:cNvSpPr>
          <p:nvPr>
            <p:ph type="title"/>
          </p:nvPr>
        </p:nvSpPr>
        <p:spPr>
          <a:xfrm>
            <a:off x="629841" y="273845"/>
            <a:ext cx="7886700" cy="994172"/>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4D1496E-DEE4-7225-2806-D09B4208F76A}"/>
              </a:ext>
            </a:extLst>
          </p:cNvPr>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7F42BF8A-4653-A40E-1D6E-8F20AE47900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B28215E-7D5A-C236-8117-630358F729E4}"/>
              </a:ext>
            </a:extLst>
          </p:cNvPr>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6BDA7-6A8F-EA24-3A6E-00AF74236306}"/>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32707B7-E50D-6CBF-C5CF-81D1A0397F44}"/>
              </a:ext>
            </a:extLst>
          </p:cNvPr>
          <p:cNvSpPr>
            <a:spLocks noGrp="1"/>
          </p:cNvSpPr>
          <p:nvPr>
            <p:ph type="dt" sz="half" idx="10"/>
          </p:nvPr>
        </p:nvSpPr>
        <p:spPr/>
        <p:txBody>
          <a:bodyPr/>
          <a:lstStyle/>
          <a:p>
            <a:fld id="{A5B7507D-1532-4D8D-8574-2F4D8E1FD30E}" type="datetimeFigureOut">
              <a:rPr lang="en-CA" smtClean="0"/>
              <a:t>2024-02-08</a:t>
            </a:fld>
            <a:endParaRPr lang="en-CA"/>
          </a:p>
        </p:txBody>
      </p:sp>
      <p:sp>
        <p:nvSpPr>
          <p:cNvPr id="8" name="Footer Placeholder 7">
            <a:extLst>
              <a:ext uri="{FF2B5EF4-FFF2-40B4-BE49-F238E27FC236}">
                <a16:creationId xmlns:a16="http://schemas.microsoft.com/office/drawing/2014/main" id="{9B16C304-8A5D-3EEF-74C7-8EDD5BA1D5F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38A0C2F-92B7-F68C-6F99-ACDA725E4844}"/>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18676001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F9D3-4F17-03D4-9A09-AA0ED4A35A3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3BFEC99-CF9C-B981-1E88-8CE7C5442720}"/>
              </a:ext>
            </a:extLst>
          </p:cNvPr>
          <p:cNvSpPr>
            <a:spLocks noGrp="1"/>
          </p:cNvSpPr>
          <p:nvPr>
            <p:ph type="dt" sz="half" idx="10"/>
          </p:nvPr>
        </p:nvSpPr>
        <p:spPr/>
        <p:txBody>
          <a:bodyPr/>
          <a:lstStyle/>
          <a:p>
            <a:fld id="{A5B7507D-1532-4D8D-8574-2F4D8E1FD30E}" type="datetimeFigureOut">
              <a:rPr lang="en-CA" smtClean="0"/>
              <a:t>2024-02-08</a:t>
            </a:fld>
            <a:endParaRPr lang="en-CA"/>
          </a:p>
        </p:txBody>
      </p:sp>
      <p:sp>
        <p:nvSpPr>
          <p:cNvPr id="4" name="Footer Placeholder 3">
            <a:extLst>
              <a:ext uri="{FF2B5EF4-FFF2-40B4-BE49-F238E27FC236}">
                <a16:creationId xmlns:a16="http://schemas.microsoft.com/office/drawing/2014/main" id="{B2F7C92E-4175-98F7-B298-D3D2E919606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03BA390-0A21-AADD-6E95-824B1BD079B5}"/>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244507202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AEEB00-8C33-61E7-0231-17E9BF6FE14E}"/>
              </a:ext>
            </a:extLst>
          </p:cNvPr>
          <p:cNvSpPr>
            <a:spLocks noGrp="1"/>
          </p:cNvSpPr>
          <p:nvPr>
            <p:ph type="dt" sz="half" idx="10"/>
          </p:nvPr>
        </p:nvSpPr>
        <p:spPr/>
        <p:txBody>
          <a:bodyPr/>
          <a:lstStyle/>
          <a:p>
            <a:fld id="{BB02557A-7053-4340-A874-8AB926A8EDA1}" type="datetimeFigureOut">
              <a:rPr lang="en-US" smtClean="0"/>
              <a:t>2/8/2024</a:t>
            </a:fld>
            <a:endParaRPr lang="en-US" dirty="0"/>
          </a:p>
        </p:txBody>
      </p:sp>
      <p:sp>
        <p:nvSpPr>
          <p:cNvPr id="3" name="Footer Placeholder 2">
            <a:extLst>
              <a:ext uri="{FF2B5EF4-FFF2-40B4-BE49-F238E27FC236}">
                <a16:creationId xmlns:a16="http://schemas.microsoft.com/office/drawing/2014/main" id="{890A57B8-94A6-AB94-C85E-FCED99A5D26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35D258-184A-50B2-D053-76B6A285656B}"/>
              </a:ext>
            </a:extLst>
          </p:cNvPr>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92617697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9B5D-1D48-1320-4A69-730ABC922B5E}"/>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07021F8-B4B1-7547-3A0D-0EC2F66CBFC6}"/>
              </a:ext>
            </a:extLst>
          </p:cNvPr>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CAF121C-2058-1E61-EC0D-8C8BD51D08CF}"/>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56BA5D77-6C6A-6344-74D2-FE1A6AA1BAAE}"/>
              </a:ext>
            </a:extLst>
          </p:cNvPr>
          <p:cNvSpPr>
            <a:spLocks noGrp="1"/>
          </p:cNvSpPr>
          <p:nvPr>
            <p:ph type="dt" sz="half" idx="10"/>
          </p:nvPr>
        </p:nvSpPr>
        <p:spPr/>
        <p:txBody>
          <a:bodyPr/>
          <a:lstStyle/>
          <a:p>
            <a:fld id="{A5B7507D-1532-4D8D-8574-2F4D8E1FD30E}" type="datetimeFigureOut">
              <a:rPr lang="en-CA" smtClean="0"/>
              <a:t>2024-02-08</a:t>
            </a:fld>
            <a:endParaRPr lang="en-CA"/>
          </a:p>
        </p:txBody>
      </p:sp>
      <p:sp>
        <p:nvSpPr>
          <p:cNvPr id="6" name="Footer Placeholder 5">
            <a:extLst>
              <a:ext uri="{FF2B5EF4-FFF2-40B4-BE49-F238E27FC236}">
                <a16:creationId xmlns:a16="http://schemas.microsoft.com/office/drawing/2014/main" id="{B10E5582-623B-C5B5-CAD7-04F829DBEAB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213F78B-AD80-BCB9-A748-87570F8CD758}"/>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278059594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8A5E8-0789-9687-B8CF-08B665DB17C6}"/>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751C3E3-2424-AD0C-4C90-C1865CD61847}"/>
              </a:ext>
            </a:extLst>
          </p:cNvPr>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CA"/>
          </a:p>
        </p:txBody>
      </p:sp>
      <p:sp>
        <p:nvSpPr>
          <p:cNvPr id="4" name="Text Placeholder 3">
            <a:extLst>
              <a:ext uri="{FF2B5EF4-FFF2-40B4-BE49-F238E27FC236}">
                <a16:creationId xmlns:a16="http://schemas.microsoft.com/office/drawing/2014/main" id="{8AF0C6A1-469F-7531-DCC3-3B4F39CCBAA5}"/>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F4B962B0-1A26-4B61-C00F-3BBCACAD252B}"/>
              </a:ext>
            </a:extLst>
          </p:cNvPr>
          <p:cNvSpPr>
            <a:spLocks noGrp="1"/>
          </p:cNvSpPr>
          <p:nvPr>
            <p:ph type="dt" sz="half" idx="10"/>
          </p:nvPr>
        </p:nvSpPr>
        <p:spPr/>
        <p:txBody>
          <a:bodyPr/>
          <a:lstStyle/>
          <a:p>
            <a:fld id="{A5B7507D-1532-4D8D-8574-2F4D8E1FD30E}" type="datetimeFigureOut">
              <a:rPr lang="en-CA" smtClean="0"/>
              <a:t>2024-02-08</a:t>
            </a:fld>
            <a:endParaRPr lang="en-CA"/>
          </a:p>
        </p:txBody>
      </p:sp>
      <p:sp>
        <p:nvSpPr>
          <p:cNvPr id="6" name="Footer Placeholder 5">
            <a:extLst>
              <a:ext uri="{FF2B5EF4-FFF2-40B4-BE49-F238E27FC236}">
                <a16:creationId xmlns:a16="http://schemas.microsoft.com/office/drawing/2014/main" id="{0C16EAF7-1726-9BAF-84D9-CF34D747249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226BD4A-24A1-68AE-97BE-D3EDA6BFD822}"/>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347298862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290EF-6DD0-273B-6B35-BB65957A6A8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C8BDC69-3104-5866-81A6-E70623EBD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088B63-109C-18E5-EDBE-B29AF4F6B9E1}"/>
              </a:ext>
            </a:extLst>
          </p:cNvPr>
          <p:cNvSpPr>
            <a:spLocks noGrp="1"/>
          </p:cNvSpPr>
          <p:nvPr>
            <p:ph type="dt" sz="half" idx="10"/>
          </p:nvPr>
        </p:nvSpPr>
        <p:spPr/>
        <p:txBody>
          <a:bodyPr/>
          <a:lstStyle/>
          <a:p>
            <a:fld id="{A5B7507D-1532-4D8D-8574-2F4D8E1FD30E}" type="datetimeFigureOut">
              <a:rPr lang="en-CA" smtClean="0"/>
              <a:t>2024-02-08</a:t>
            </a:fld>
            <a:endParaRPr lang="en-CA"/>
          </a:p>
        </p:txBody>
      </p:sp>
      <p:sp>
        <p:nvSpPr>
          <p:cNvPr id="5" name="Footer Placeholder 4">
            <a:extLst>
              <a:ext uri="{FF2B5EF4-FFF2-40B4-BE49-F238E27FC236}">
                <a16:creationId xmlns:a16="http://schemas.microsoft.com/office/drawing/2014/main" id="{CF3256AE-B401-F4FE-633C-8F92FB41FEA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6A32C9-4864-766E-EA3F-D7A5B3F3F985}"/>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356170776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D9DD16-2E95-8B68-F9BE-12DFD97CEE46}"/>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8FCEDCD-43B6-761C-70E9-307FBC906C9C}"/>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8A980BB-D1B0-4F42-6B28-51F1DB3D1979}"/>
              </a:ext>
            </a:extLst>
          </p:cNvPr>
          <p:cNvSpPr>
            <a:spLocks noGrp="1"/>
          </p:cNvSpPr>
          <p:nvPr>
            <p:ph type="dt" sz="half" idx="10"/>
          </p:nvPr>
        </p:nvSpPr>
        <p:spPr/>
        <p:txBody>
          <a:bodyPr/>
          <a:lstStyle/>
          <a:p>
            <a:fld id="{A5B7507D-1532-4D8D-8574-2F4D8E1FD30E}" type="datetimeFigureOut">
              <a:rPr lang="en-CA" smtClean="0"/>
              <a:t>2024-02-08</a:t>
            </a:fld>
            <a:endParaRPr lang="en-CA"/>
          </a:p>
        </p:txBody>
      </p:sp>
      <p:sp>
        <p:nvSpPr>
          <p:cNvPr id="5" name="Footer Placeholder 4">
            <a:extLst>
              <a:ext uri="{FF2B5EF4-FFF2-40B4-BE49-F238E27FC236}">
                <a16:creationId xmlns:a16="http://schemas.microsoft.com/office/drawing/2014/main" id="{E009D8C2-1C61-2772-ABA9-FF9B32ADDAE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FF9AE90-6856-F1AA-C7DD-C9763BDE2B93}"/>
              </a:ext>
            </a:extLst>
          </p:cNvPr>
          <p:cNvSpPr>
            <a:spLocks noGrp="1"/>
          </p:cNvSpPr>
          <p:nvPr>
            <p:ph type="sldNum" sz="quarter" idx="12"/>
          </p:nvPr>
        </p:nvSpPr>
        <p:spPr/>
        <p:txBody>
          <a:bodyPr/>
          <a:lstStyle/>
          <a:p>
            <a:fld id="{689E6BFC-7F1C-4BED-B68E-F17041FC88AC}" type="slidenum">
              <a:rPr lang="en-CA" smtClean="0"/>
              <a:t>‹#›</a:t>
            </a:fld>
            <a:endParaRPr lang="en-CA"/>
          </a:p>
        </p:txBody>
      </p:sp>
    </p:spTree>
    <p:extLst>
      <p:ext uri="{BB962C8B-B14F-4D97-AF65-F5344CB8AC3E}">
        <p14:creationId xmlns:p14="http://schemas.microsoft.com/office/powerpoint/2010/main" val="290621723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Default">
  <p:cSld name="2_Default">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2311401" y="127397"/>
            <a:ext cx="6278564" cy="1298972"/>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767367"/>
              </a:buClr>
              <a:buSzPts val="1025"/>
              <a:buFont typeface="Calibri"/>
              <a:buNone/>
              <a:defRPr sz="3075" b="0" i="0" u="none" strike="noStrike" cap="none">
                <a:solidFill>
                  <a:srgbClr val="767367"/>
                </a:solidFill>
                <a:latin typeface="Calibri"/>
                <a:ea typeface="Calibri"/>
                <a:cs typeface="Calibri"/>
                <a:sym typeface="Calibri"/>
              </a:defRPr>
            </a:lvl1pPr>
            <a:lvl2pPr marL="0" marR="0" lvl="1" indent="0" algn="ctr" rtl="0">
              <a:spcBef>
                <a:spcPts val="0"/>
              </a:spcBef>
              <a:spcAft>
                <a:spcPts val="0"/>
              </a:spcAft>
              <a:buClr>
                <a:srgbClr val="767367"/>
              </a:buClr>
              <a:buSzPts val="1025"/>
              <a:buFont typeface="Calibri"/>
              <a:buNone/>
              <a:defRPr sz="3075" b="0" i="0" u="none" strike="noStrike" cap="none">
                <a:solidFill>
                  <a:srgbClr val="767367"/>
                </a:solidFill>
                <a:latin typeface="Calibri"/>
                <a:ea typeface="Calibri"/>
                <a:cs typeface="Calibri"/>
                <a:sym typeface="Calibri"/>
              </a:defRPr>
            </a:lvl2pPr>
            <a:lvl3pPr marL="0" marR="0" lvl="2" indent="0" algn="ctr" rtl="0">
              <a:spcBef>
                <a:spcPts val="0"/>
              </a:spcBef>
              <a:spcAft>
                <a:spcPts val="0"/>
              </a:spcAft>
              <a:buClr>
                <a:srgbClr val="767367"/>
              </a:buClr>
              <a:buSzPts val="1025"/>
              <a:buFont typeface="Calibri"/>
              <a:buNone/>
              <a:defRPr sz="3075" b="0" i="0" u="none" strike="noStrike" cap="none">
                <a:solidFill>
                  <a:srgbClr val="767367"/>
                </a:solidFill>
                <a:latin typeface="Calibri"/>
                <a:ea typeface="Calibri"/>
                <a:cs typeface="Calibri"/>
                <a:sym typeface="Calibri"/>
              </a:defRPr>
            </a:lvl3pPr>
            <a:lvl4pPr marL="0" marR="0" lvl="3" indent="0" algn="ctr" rtl="0">
              <a:spcBef>
                <a:spcPts val="0"/>
              </a:spcBef>
              <a:spcAft>
                <a:spcPts val="0"/>
              </a:spcAft>
              <a:buClr>
                <a:srgbClr val="767367"/>
              </a:buClr>
              <a:buSzPts val="1025"/>
              <a:buFont typeface="Calibri"/>
              <a:buNone/>
              <a:defRPr sz="3075" b="0" i="0" u="none" strike="noStrike" cap="none">
                <a:solidFill>
                  <a:srgbClr val="767367"/>
                </a:solidFill>
                <a:latin typeface="Calibri"/>
                <a:ea typeface="Calibri"/>
                <a:cs typeface="Calibri"/>
                <a:sym typeface="Calibri"/>
              </a:defRPr>
            </a:lvl4pPr>
            <a:lvl5pPr marL="0" marR="0" lvl="4" indent="0" algn="ctr" rtl="0">
              <a:spcBef>
                <a:spcPts val="0"/>
              </a:spcBef>
              <a:spcAft>
                <a:spcPts val="0"/>
              </a:spcAft>
              <a:buClr>
                <a:srgbClr val="767367"/>
              </a:buClr>
              <a:buSzPts val="1025"/>
              <a:buFont typeface="Calibri"/>
              <a:buNone/>
              <a:defRPr sz="3075" b="0" i="0" u="none" strike="noStrike" cap="none">
                <a:solidFill>
                  <a:srgbClr val="767367"/>
                </a:solidFill>
                <a:latin typeface="Calibri"/>
                <a:ea typeface="Calibri"/>
                <a:cs typeface="Calibri"/>
                <a:sym typeface="Calibri"/>
              </a:defRPr>
            </a:lvl5pPr>
            <a:lvl6pPr marL="0" marR="0" lvl="5" indent="180971" algn="ctr" rtl="0">
              <a:spcBef>
                <a:spcPts val="0"/>
              </a:spcBef>
              <a:spcAft>
                <a:spcPts val="0"/>
              </a:spcAft>
              <a:buClr>
                <a:srgbClr val="767367"/>
              </a:buClr>
              <a:buSzPts val="1025"/>
              <a:buFont typeface="Calibri"/>
              <a:buNone/>
              <a:defRPr sz="3075" b="0" i="0" u="none" strike="noStrike" cap="none">
                <a:solidFill>
                  <a:srgbClr val="767367"/>
                </a:solidFill>
                <a:latin typeface="Calibri"/>
                <a:ea typeface="Calibri"/>
                <a:cs typeface="Calibri"/>
                <a:sym typeface="Calibri"/>
              </a:defRPr>
            </a:lvl6pPr>
            <a:lvl7pPr marL="0" marR="0" lvl="6" indent="361941" algn="ctr" rtl="0">
              <a:spcBef>
                <a:spcPts val="0"/>
              </a:spcBef>
              <a:spcAft>
                <a:spcPts val="0"/>
              </a:spcAft>
              <a:buClr>
                <a:srgbClr val="767367"/>
              </a:buClr>
              <a:buSzPts val="1025"/>
              <a:buFont typeface="Calibri"/>
              <a:buNone/>
              <a:defRPr sz="3075" b="0" i="0" u="none" strike="noStrike" cap="none">
                <a:solidFill>
                  <a:srgbClr val="767367"/>
                </a:solidFill>
                <a:latin typeface="Calibri"/>
                <a:ea typeface="Calibri"/>
                <a:cs typeface="Calibri"/>
                <a:sym typeface="Calibri"/>
              </a:defRPr>
            </a:lvl7pPr>
            <a:lvl8pPr marL="0" marR="0" lvl="7" indent="533387" algn="ctr" rtl="0">
              <a:spcBef>
                <a:spcPts val="0"/>
              </a:spcBef>
              <a:spcAft>
                <a:spcPts val="0"/>
              </a:spcAft>
              <a:buClr>
                <a:srgbClr val="767367"/>
              </a:buClr>
              <a:buSzPts val="1025"/>
              <a:buFont typeface="Calibri"/>
              <a:buNone/>
              <a:defRPr sz="3075" b="0" i="0" u="none" strike="noStrike" cap="none">
                <a:solidFill>
                  <a:srgbClr val="767367"/>
                </a:solidFill>
                <a:latin typeface="Calibri"/>
                <a:ea typeface="Calibri"/>
                <a:cs typeface="Calibri"/>
                <a:sym typeface="Calibri"/>
              </a:defRPr>
            </a:lvl8pPr>
            <a:lvl9pPr marL="0" marR="0" lvl="8" indent="723882" algn="ctr" rtl="0">
              <a:spcBef>
                <a:spcPts val="0"/>
              </a:spcBef>
              <a:spcAft>
                <a:spcPts val="0"/>
              </a:spcAft>
              <a:buClr>
                <a:srgbClr val="767367"/>
              </a:buClr>
              <a:buSzPts val="1025"/>
              <a:buFont typeface="Calibri"/>
              <a:buNone/>
              <a:defRPr sz="3075" b="0" i="0" u="none" strike="noStrike" cap="none">
                <a:solidFill>
                  <a:srgbClr val="767367"/>
                </a:solidFill>
                <a:latin typeface="Calibri"/>
                <a:ea typeface="Calibri"/>
                <a:cs typeface="Calibri"/>
                <a:sym typeface="Calibri"/>
              </a:defRPr>
            </a:lvl9pPr>
          </a:lstStyle>
          <a:p>
            <a:endParaRPr/>
          </a:p>
        </p:txBody>
      </p:sp>
      <p:sp>
        <p:nvSpPr>
          <p:cNvPr id="59" name="Google Shape;59;p16"/>
          <p:cNvSpPr txBox="1">
            <a:spLocks noGrp="1"/>
          </p:cNvSpPr>
          <p:nvPr>
            <p:ph type="body" idx="1"/>
          </p:nvPr>
        </p:nvSpPr>
        <p:spPr>
          <a:xfrm>
            <a:off x="554041" y="1426371"/>
            <a:ext cx="8035925" cy="3080147"/>
          </a:xfrm>
          <a:prstGeom prst="rect">
            <a:avLst/>
          </a:prstGeom>
          <a:noFill/>
          <a:ln>
            <a:noFill/>
          </a:ln>
        </p:spPr>
        <p:txBody>
          <a:bodyPr spcFirstLastPara="1" wrap="square" lIns="91425" tIns="91425" rIns="91425" bIns="91425" anchor="ctr" anchorCtr="0">
            <a:noAutofit/>
          </a:bodyPr>
          <a:lstStyle>
            <a:lvl1pPr marL="342892" marR="0" lvl="0" indent="-214307" algn="l" rtl="0">
              <a:lnSpc>
                <a:spcPct val="100000"/>
              </a:lnSpc>
              <a:spcBef>
                <a:spcPts val="1425"/>
              </a:spcBef>
              <a:spcAft>
                <a:spcPts val="0"/>
              </a:spcAft>
              <a:buClr>
                <a:srgbClr val="5E5E5E"/>
              </a:buClr>
              <a:buSzPts val="900"/>
              <a:buFont typeface="Arial"/>
              <a:buChar char="•"/>
              <a:defRPr sz="1425" b="0" i="0" u="none" strike="noStrike" cap="none">
                <a:solidFill>
                  <a:srgbClr val="5E5E5E"/>
                </a:solidFill>
                <a:latin typeface="Arial"/>
                <a:ea typeface="Arial"/>
                <a:cs typeface="Arial"/>
                <a:sym typeface="Arial"/>
              </a:defRPr>
            </a:lvl1pPr>
            <a:lvl2pPr marL="685784" marR="0" lvl="1" indent="-214307" algn="l" rtl="0">
              <a:lnSpc>
                <a:spcPct val="100000"/>
              </a:lnSpc>
              <a:spcBef>
                <a:spcPts val="1425"/>
              </a:spcBef>
              <a:spcAft>
                <a:spcPts val="0"/>
              </a:spcAft>
              <a:buClr>
                <a:srgbClr val="5E5E5E"/>
              </a:buClr>
              <a:buSzPts val="900"/>
              <a:buFont typeface="Arial"/>
              <a:buChar char="•"/>
              <a:defRPr sz="1425" b="0" i="0" u="none" strike="noStrike" cap="none">
                <a:solidFill>
                  <a:srgbClr val="5E5E5E"/>
                </a:solidFill>
                <a:latin typeface="Arial"/>
                <a:ea typeface="Arial"/>
                <a:cs typeface="Arial"/>
                <a:sym typeface="Arial"/>
              </a:defRPr>
            </a:lvl2pPr>
            <a:lvl3pPr marL="1028675" marR="0" lvl="2" indent="-214307" algn="l" rtl="0">
              <a:lnSpc>
                <a:spcPct val="100000"/>
              </a:lnSpc>
              <a:spcBef>
                <a:spcPts val="1425"/>
              </a:spcBef>
              <a:spcAft>
                <a:spcPts val="0"/>
              </a:spcAft>
              <a:buClr>
                <a:srgbClr val="5E5E5E"/>
              </a:buClr>
              <a:buSzPts val="900"/>
              <a:buFont typeface="Arial"/>
              <a:buChar char="•"/>
              <a:defRPr sz="1425" b="0" i="0" u="none" strike="noStrike" cap="none">
                <a:solidFill>
                  <a:srgbClr val="5E5E5E"/>
                </a:solidFill>
                <a:latin typeface="Arial"/>
                <a:ea typeface="Arial"/>
                <a:cs typeface="Arial"/>
                <a:sym typeface="Arial"/>
              </a:defRPr>
            </a:lvl3pPr>
            <a:lvl4pPr marL="1371566" marR="0" lvl="3" indent="-214307" algn="l" rtl="0">
              <a:lnSpc>
                <a:spcPct val="100000"/>
              </a:lnSpc>
              <a:spcBef>
                <a:spcPts val="1425"/>
              </a:spcBef>
              <a:spcAft>
                <a:spcPts val="0"/>
              </a:spcAft>
              <a:buClr>
                <a:srgbClr val="5E5E5E"/>
              </a:buClr>
              <a:buSzPts val="900"/>
              <a:buFont typeface="Arial"/>
              <a:buChar char="•"/>
              <a:defRPr sz="1425" b="0" i="0" u="none" strike="noStrike" cap="none">
                <a:solidFill>
                  <a:srgbClr val="5E5E5E"/>
                </a:solidFill>
                <a:latin typeface="Arial"/>
                <a:ea typeface="Arial"/>
                <a:cs typeface="Arial"/>
                <a:sym typeface="Arial"/>
              </a:defRPr>
            </a:lvl4pPr>
            <a:lvl5pPr marL="1714457" marR="0" lvl="4" indent="-214307" algn="l" rtl="0">
              <a:lnSpc>
                <a:spcPct val="100000"/>
              </a:lnSpc>
              <a:spcBef>
                <a:spcPts val="1425"/>
              </a:spcBef>
              <a:spcAft>
                <a:spcPts val="0"/>
              </a:spcAft>
              <a:buClr>
                <a:srgbClr val="5E5E5E"/>
              </a:buClr>
              <a:buSzPts val="900"/>
              <a:buFont typeface="Arial"/>
              <a:buChar char="•"/>
              <a:defRPr sz="1425" b="0" i="0" u="none" strike="noStrike" cap="none">
                <a:solidFill>
                  <a:srgbClr val="5E5E5E"/>
                </a:solidFill>
                <a:latin typeface="Arial"/>
                <a:ea typeface="Arial"/>
                <a:cs typeface="Arial"/>
                <a:sym typeface="Arial"/>
              </a:defRPr>
            </a:lvl5pPr>
            <a:lvl6pPr marL="2057349" marR="0" lvl="5" indent="-214307" algn="l" rtl="0">
              <a:lnSpc>
                <a:spcPct val="100000"/>
              </a:lnSpc>
              <a:spcBef>
                <a:spcPts val="1425"/>
              </a:spcBef>
              <a:spcAft>
                <a:spcPts val="0"/>
              </a:spcAft>
              <a:buClr>
                <a:srgbClr val="5E5E5E"/>
              </a:buClr>
              <a:buSzPts val="900"/>
              <a:buFont typeface="Arial"/>
              <a:buChar char="•"/>
              <a:defRPr sz="1425" b="0" i="0" u="none" strike="noStrike" cap="none">
                <a:solidFill>
                  <a:srgbClr val="5E5E5E"/>
                </a:solidFill>
                <a:latin typeface="Arial"/>
                <a:ea typeface="Arial"/>
                <a:cs typeface="Arial"/>
                <a:sym typeface="Arial"/>
              </a:defRPr>
            </a:lvl6pPr>
            <a:lvl7pPr marL="2400240" marR="0" lvl="6" indent="-214307" algn="l" rtl="0">
              <a:lnSpc>
                <a:spcPct val="100000"/>
              </a:lnSpc>
              <a:spcBef>
                <a:spcPts val="1425"/>
              </a:spcBef>
              <a:spcAft>
                <a:spcPts val="0"/>
              </a:spcAft>
              <a:buClr>
                <a:srgbClr val="5E5E5E"/>
              </a:buClr>
              <a:buSzPts val="900"/>
              <a:buFont typeface="Arial"/>
              <a:buChar char="•"/>
              <a:defRPr sz="1425" b="0" i="0" u="none" strike="noStrike" cap="none">
                <a:solidFill>
                  <a:srgbClr val="5E5E5E"/>
                </a:solidFill>
                <a:latin typeface="Arial"/>
                <a:ea typeface="Arial"/>
                <a:cs typeface="Arial"/>
                <a:sym typeface="Arial"/>
              </a:defRPr>
            </a:lvl7pPr>
            <a:lvl8pPr marL="2743132" marR="0" lvl="7" indent="-214307" algn="l" rtl="0">
              <a:lnSpc>
                <a:spcPct val="100000"/>
              </a:lnSpc>
              <a:spcBef>
                <a:spcPts val="1425"/>
              </a:spcBef>
              <a:spcAft>
                <a:spcPts val="0"/>
              </a:spcAft>
              <a:buClr>
                <a:srgbClr val="5E5E5E"/>
              </a:buClr>
              <a:buSzPts val="900"/>
              <a:buFont typeface="Arial"/>
              <a:buChar char="•"/>
              <a:defRPr sz="1425" b="0" i="0" u="none" strike="noStrike" cap="none">
                <a:solidFill>
                  <a:srgbClr val="5E5E5E"/>
                </a:solidFill>
                <a:latin typeface="Arial"/>
                <a:ea typeface="Arial"/>
                <a:cs typeface="Arial"/>
                <a:sym typeface="Arial"/>
              </a:defRPr>
            </a:lvl8pPr>
            <a:lvl9pPr marL="3086023" marR="0" lvl="8" indent="-214307" algn="l" rtl="0">
              <a:lnSpc>
                <a:spcPct val="100000"/>
              </a:lnSpc>
              <a:spcBef>
                <a:spcPts val="1425"/>
              </a:spcBef>
              <a:spcAft>
                <a:spcPts val="0"/>
              </a:spcAft>
              <a:buClr>
                <a:srgbClr val="5E5E5E"/>
              </a:buClr>
              <a:buSzPts val="900"/>
              <a:buFont typeface="Arial"/>
              <a:buChar char="•"/>
              <a:defRPr sz="1425" b="0" i="0" u="none" strike="noStrike" cap="none">
                <a:solidFill>
                  <a:srgbClr val="5E5E5E"/>
                </a:solidFill>
                <a:latin typeface="Arial"/>
                <a:ea typeface="Arial"/>
                <a:cs typeface="Arial"/>
                <a:sym typeface="Arial"/>
              </a:defRPr>
            </a:lvl9pPr>
          </a:lstStyle>
          <a:p>
            <a:endParaRPr/>
          </a:p>
        </p:txBody>
      </p:sp>
    </p:spTree>
    <p:extLst>
      <p:ext uri="{BB962C8B-B14F-4D97-AF65-F5344CB8AC3E}">
        <p14:creationId xmlns:p14="http://schemas.microsoft.com/office/powerpoint/2010/main" val="3816918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92"/>
        <p:cNvGrpSpPr/>
        <p:nvPr/>
      </p:nvGrpSpPr>
      <p:grpSpPr>
        <a:xfrm>
          <a:off x="0" y="0"/>
          <a:ext cx="0" cy="0"/>
          <a:chOff x="0" y="0"/>
          <a:chExt cx="0" cy="0"/>
        </a:xfrm>
      </p:grpSpPr>
      <p:sp>
        <p:nvSpPr>
          <p:cNvPr id="93" name="Google Shape;93;p27"/>
          <p:cNvSpPr txBox="1">
            <a:spLocks noGrp="1"/>
          </p:cNvSpPr>
          <p:nvPr>
            <p:ph type="title"/>
          </p:nvPr>
        </p:nvSpPr>
        <p:spPr>
          <a:xfrm>
            <a:off x="0" y="150132"/>
            <a:ext cx="9144000" cy="58183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95959"/>
              </a:buClr>
              <a:buSzPts val="4800"/>
              <a:buFont typeface="Arial"/>
              <a:buNone/>
              <a:defRPr sz="2700" b="1">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7"/>
          <p:cNvSpPr txBox="1">
            <a:spLocks noGrp="1"/>
          </p:cNvSpPr>
          <p:nvPr>
            <p:ph type="body" idx="1"/>
          </p:nvPr>
        </p:nvSpPr>
        <p:spPr>
          <a:xfrm>
            <a:off x="0" y="754038"/>
            <a:ext cx="9144000" cy="314534"/>
          </a:xfrm>
          <a:prstGeom prst="rect">
            <a:avLst/>
          </a:prstGeom>
          <a:noFill/>
          <a:ln>
            <a:noFill/>
          </a:ln>
        </p:spPr>
        <p:txBody>
          <a:bodyPr spcFirstLastPara="1" wrap="square" lIns="91425" tIns="45700" rIns="91425" bIns="45700" anchor="ctr" anchorCtr="0">
            <a:noAutofit/>
          </a:bodyPr>
          <a:lstStyle>
            <a:lvl1pPr marL="257175" marR="0" lvl="0" indent="-128588" algn="ctr" rtl="0">
              <a:lnSpc>
                <a:spcPct val="90000"/>
              </a:lnSpc>
              <a:spcBef>
                <a:spcPts val="563"/>
              </a:spcBef>
              <a:spcAft>
                <a:spcPts val="0"/>
              </a:spcAft>
              <a:buClr>
                <a:srgbClr val="595959"/>
              </a:buClr>
              <a:buSzPts val="2400"/>
              <a:buFont typeface="Arial"/>
              <a:buNone/>
              <a:defRPr sz="1350" b="0" i="0" u="none" strike="noStrike" cap="none">
                <a:solidFill>
                  <a:srgbClr val="595959"/>
                </a:solidFill>
                <a:latin typeface="Arial"/>
                <a:ea typeface="Arial"/>
                <a:cs typeface="Arial"/>
                <a:sym typeface="Arial"/>
              </a:defRPr>
            </a:lvl1pPr>
            <a:lvl2pPr marL="514350" marR="0" lvl="1" indent="-214313" algn="l" rtl="0">
              <a:lnSpc>
                <a:spcPct val="90000"/>
              </a:lnSpc>
              <a:spcBef>
                <a:spcPts val="281"/>
              </a:spcBef>
              <a:spcAft>
                <a:spcPts val="0"/>
              </a:spcAft>
              <a:buClr>
                <a:schemeClr val="dk1"/>
              </a:buClr>
              <a:buSzPts val="2400"/>
              <a:buFont typeface="Arial"/>
              <a:buChar char="•"/>
              <a:defRPr sz="1350" b="0" i="0" u="none" strike="noStrike" cap="none">
                <a:solidFill>
                  <a:schemeClr val="dk1"/>
                </a:solidFill>
                <a:latin typeface="Arial"/>
                <a:ea typeface="Arial"/>
                <a:cs typeface="Arial"/>
                <a:sym typeface="Arial"/>
              </a:defRPr>
            </a:lvl2pPr>
            <a:lvl3pPr marL="771525" marR="0" lvl="2" indent="-200025" algn="l" rtl="0">
              <a:lnSpc>
                <a:spcPct val="90000"/>
              </a:lnSpc>
              <a:spcBef>
                <a:spcPts val="281"/>
              </a:spcBef>
              <a:spcAft>
                <a:spcPts val="0"/>
              </a:spcAft>
              <a:buClr>
                <a:schemeClr val="dk1"/>
              </a:buClr>
              <a:buSzPts val="2000"/>
              <a:buFont typeface="Arial"/>
              <a:buChar char="•"/>
              <a:defRPr sz="1125" b="0" i="0" u="none" strike="noStrike" cap="none">
                <a:solidFill>
                  <a:schemeClr val="dk1"/>
                </a:solidFill>
                <a:latin typeface="Arial"/>
                <a:ea typeface="Arial"/>
                <a:cs typeface="Arial"/>
                <a:sym typeface="Arial"/>
              </a:defRPr>
            </a:lvl3pPr>
            <a:lvl4pPr marL="1028700" marR="0" lvl="3"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4pPr>
            <a:lvl5pPr marL="1285875" marR="0" lvl="4"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5pPr>
            <a:lvl6pPr marL="1543050" marR="0" lvl="5"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6pPr>
            <a:lvl7pPr marL="1800225" marR="0" lvl="6"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7pPr>
            <a:lvl8pPr marL="2057400" marR="0" lvl="7"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8pPr>
            <a:lvl9pPr marL="2314575" marR="0" lvl="8"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26666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Background Only">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FCC911D1-CB82-3C44-87D3-3859C8F0564C}"/>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2865" y="0"/>
            <a:ext cx="9101137" cy="516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C812B276-D03D-884E-A2EB-19567DD64D7F}"/>
              </a:ext>
            </a:extLst>
          </p:cNvPr>
          <p:cNvSpPr>
            <a:spLocks noGrp="1"/>
          </p:cNvSpPr>
          <p:nvPr>
            <p:ph type="dt" sz="half" idx="10"/>
          </p:nvPr>
        </p:nvSpPr>
        <p:spPr>
          <a:xfrm>
            <a:off x="6720803" y="4722462"/>
            <a:ext cx="2057400" cy="273844"/>
          </a:xfrm>
          <a:prstGeom prst="rect">
            <a:avLst/>
          </a:prstGeom>
        </p:spPr>
        <p:txBody>
          <a:bodyPr/>
          <a:lstStyle>
            <a:lvl1pPr>
              <a:defRPr/>
            </a:lvl1pPr>
          </a:lstStyle>
          <a:p>
            <a:fld id="{FA22F7AE-FBD9-5340-956C-159FB25DC3D5}" type="datetime1">
              <a:rPr lang="en-CA" altLang="en-US"/>
              <a:pPr/>
              <a:t>2024-02-08</a:t>
            </a:fld>
            <a:endParaRPr lang="en-US" altLang="en-US"/>
          </a:p>
        </p:txBody>
      </p:sp>
      <p:sp>
        <p:nvSpPr>
          <p:cNvPr id="4" name="Footer Placeholder 4">
            <a:extLst>
              <a:ext uri="{FF2B5EF4-FFF2-40B4-BE49-F238E27FC236}">
                <a16:creationId xmlns:a16="http://schemas.microsoft.com/office/drawing/2014/main" id="{30661B64-91CE-8F47-8729-9A356B8FBE58}"/>
              </a:ext>
            </a:extLst>
          </p:cNvPr>
          <p:cNvSpPr>
            <a:spLocks noGrp="1"/>
          </p:cNvSpPr>
          <p:nvPr>
            <p:ph type="ftr" sz="quarter" idx="11"/>
          </p:nvPr>
        </p:nvSpPr>
        <p:spPr>
          <a:xfrm>
            <a:off x="2200276" y="4722462"/>
            <a:ext cx="4250531" cy="273844"/>
          </a:xfrm>
          <a:prstGeom prst="rect">
            <a:avLst/>
          </a:prstGeo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513639C-816F-AD48-A01E-BCF62D063D67}"/>
              </a:ext>
            </a:extLst>
          </p:cNvPr>
          <p:cNvSpPr>
            <a:spLocks noGrp="1"/>
          </p:cNvSpPr>
          <p:nvPr>
            <p:ph type="sldNum" sz="quarter" idx="12"/>
          </p:nvPr>
        </p:nvSpPr>
        <p:spPr>
          <a:xfrm>
            <a:off x="384750" y="542497"/>
            <a:ext cx="1413261" cy="453202"/>
          </a:xfrm>
          <a:prstGeom prst="rect">
            <a:avLst/>
          </a:prstGeom>
        </p:spPr>
        <p:txBody>
          <a:bodyPr/>
          <a:lstStyle>
            <a:lvl1pPr>
              <a:defRPr/>
            </a:lvl1pPr>
          </a:lstStyle>
          <a:p>
            <a:fld id="{C02156B7-9E6D-AE40-9100-01B0F3707468}" type="slidenum">
              <a:rPr lang="en-US" altLang="en-US"/>
              <a:pPr/>
              <a:t>‹#›</a:t>
            </a:fld>
            <a:endParaRPr lang="en-US" altLang="en-US"/>
          </a:p>
        </p:txBody>
      </p:sp>
    </p:spTree>
    <p:extLst>
      <p:ext uri="{BB962C8B-B14F-4D97-AF65-F5344CB8AC3E}">
        <p14:creationId xmlns:p14="http://schemas.microsoft.com/office/powerpoint/2010/main" val="2552484502"/>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ECB41-D59E-04F9-DB70-6703CC022C74}"/>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EAA3CA9-DBAD-C4A0-C868-5EE21E723F4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B8F2A6E-3C90-ECF2-3976-F47B09FA80D9}"/>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A5B7507D-1532-4D8D-8574-2F4D8E1FD30E}" type="datetimeFigureOut">
              <a:rPr lang="en-CA" smtClean="0"/>
              <a:t>2024-02-08</a:t>
            </a:fld>
            <a:endParaRPr lang="en-CA"/>
          </a:p>
        </p:txBody>
      </p:sp>
      <p:sp>
        <p:nvSpPr>
          <p:cNvPr id="5" name="Footer Placeholder 4">
            <a:extLst>
              <a:ext uri="{FF2B5EF4-FFF2-40B4-BE49-F238E27FC236}">
                <a16:creationId xmlns:a16="http://schemas.microsoft.com/office/drawing/2014/main" id="{F920AB96-9346-D92A-318D-B2DC1BABDF11}"/>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C1A65D6-719F-9C4A-95BE-03AFE2C23D22}"/>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689E6BFC-7F1C-4BED-B68E-F17041FC88AC}" type="slidenum">
              <a:rPr lang="en-CA" smtClean="0"/>
              <a:t>‹#›</a:t>
            </a:fld>
            <a:endParaRPr lang="en-CA"/>
          </a:p>
        </p:txBody>
      </p:sp>
    </p:spTree>
    <p:extLst>
      <p:ext uri="{BB962C8B-B14F-4D97-AF65-F5344CB8AC3E}">
        <p14:creationId xmlns:p14="http://schemas.microsoft.com/office/powerpoint/2010/main" val="3112212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https://miss604.com/2020/10/in-the-beginning-a-cultural-sharing-dtes-heart-of-the-city-festival.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49650"/>
            <a:ext cx="7680000" cy="2647500"/>
          </a:xfrm>
          <a:prstGeom prst="rect">
            <a:avLst/>
          </a:prstGeom>
        </p:spPr>
        <p:txBody>
          <a:bodyPr spcFirstLastPara="1" wrap="square" lIns="91425" tIns="91425" rIns="91425" bIns="91425" anchor="b" anchorCtr="0">
            <a:normAutofit/>
          </a:bodyPr>
          <a:lstStyle/>
          <a:p>
            <a:pPr marL="0" lvl="0" indent="0" algn="ctr" rtl="0">
              <a:lnSpc>
                <a:spcPct val="107000"/>
              </a:lnSpc>
              <a:spcBef>
                <a:spcPts val="0"/>
              </a:spcBef>
              <a:spcAft>
                <a:spcPts val="0"/>
              </a:spcAft>
              <a:buClr>
                <a:schemeClr val="dk1"/>
              </a:buClr>
              <a:buSzPct val="42307"/>
              <a:buFont typeface="Arial"/>
              <a:buNone/>
            </a:pPr>
            <a:r>
              <a:rPr lang="en" sz="2600" b="1"/>
              <a:t>Reclaiming and Recovering Indigenous Knowledge in Graduate Nursing Education: Intergenerational Learning with Communities</a:t>
            </a:r>
            <a:br>
              <a:rPr lang="en" sz="2600" b="1"/>
            </a:br>
            <a:r>
              <a:rPr lang="en" sz="2600" b="1"/>
              <a:t> </a:t>
            </a:r>
            <a:endParaRPr sz="2600">
              <a:latin typeface="Calibri"/>
              <a:ea typeface="Calibri"/>
              <a:cs typeface="Calibri"/>
              <a:sym typeface="Calibri"/>
            </a:endParaRPr>
          </a:p>
          <a:p>
            <a:pPr marL="0" lvl="0" indent="0" algn="ctr" rtl="0">
              <a:spcBef>
                <a:spcPts val="0"/>
              </a:spcBef>
              <a:spcAft>
                <a:spcPts val="0"/>
              </a:spcAft>
              <a:buNone/>
            </a:pPr>
            <a:endParaRPr>
              <a:solidFill>
                <a:schemeClr val="lt2"/>
              </a:solidFill>
            </a:endParaRPr>
          </a:p>
        </p:txBody>
      </p:sp>
      <p:sp>
        <p:nvSpPr>
          <p:cNvPr id="55" name="Google Shape;55;p13"/>
          <p:cNvSpPr txBox="1">
            <a:spLocks noGrp="1"/>
          </p:cNvSpPr>
          <p:nvPr>
            <p:ph type="subTitle" idx="1"/>
          </p:nvPr>
        </p:nvSpPr>
        <p:spPr>
          <a:xfrm>
            <a:off x="2559150" y="2797125"/>
            <a:ext cx="40257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rPr>
              <a:t>February 8, 2024</a:t>
            </a:r>
            <a:endParaRPr>
              <a:solidFill>
                <a:schemeClr val="lt1"/>
              </a:solidFill>
            </a:endParaRPr>
          </a:p>
        </p:txBody>
      </p:sp>
      <p:pic>
        <p:nvPicPr>
          <p:cNvPr id="56" name="Google Shape;56;p13"/>
          <p:cNvPicPr preferRelativeResize="0"/>
          <p:nvPr/>
        </p:nvPicPr>
        <p:blipFill rotWithShape="1">
          <a:blip r:embed="rId4">
            <a:alphaModFix amt="68000"/>
          </a:blip>
          <a:srcRect/>
          <a:stretch/>
        </p:blipFill>
        <p:spPr>
          <a:xfrm>
            <a:off x="669275" y="3416650"/>
            <a:ext cx="8010801" cy="1432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2"/>
          <p:cNvPicPr preferRelativeResize="0"/>
          <p:nvPr/>
        </p:nvPicPr>
        <p:blipFill>
          <a:blip r:embed="rId3">
            <a:alphaModFix/>
          </a:blip>
          <a:stretch>
            <a:fillRect/>
          </a:stretch>
        </p:blipFill>
        <p:spPr>
          <a:xfrm>
            <a:off x="0" y="0"/>
            <a:ext cx="9312442"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E06167-4B59-F745-A212-77D381BC2B53}"/>
              </a:ext>
            </a:extLst>
          </p:cNvPr>
          <p:cNvSpPr/>
          <p:nvPr/>
        </p:nvSpPr>
        <p:spPr>
          <a:xfrm>
            <a:off x="149904" y="92555"/>
            <a:ext cx="3129324" cy="1171575"/>
          </a:xfrm>
          <a:prstGeom prst="rect">
            <a:avLst/>
          </a:prstGeom>
        </p:spPr>
        <p:txBody>
          <a:bodyPr vert="horz" lIns="68580" tIns="34290" rIns="68580" bIns="34290" rtlCol="0" anchor="ctr">
            <a:noAutofit/>
          </a:bodyPr>
          <a:lstStyle/>
          <a:p>
            <a:pPr algn="ctr">
              <a:lnSpc>
                <a:spcPct val="90000"/>
              </a:lnSpc>
              <a:spcBef>
                <a:spcPct val="0"/>
              </a:spcBef>
              <a:spcAft>
                <a:spcPts val="450"/>
              </a:spcAft>
            </a:pPr>
            <a:r>
              <a:rPr lang="en-US" sz="1800" kern="1200" dirty="0">
                <a:solidFill>
                  <a:schemeClr val="accent5"/>
                </a:solidFill>
                <a:latin typeface="Arial" panose="020B0604020202020204" pitchFamily="34" charset="0"/>
                <a:ea typeface="+mj-ea"/>
                <a:cs typeface="Arial" panose="020B0604020202020204" pitchFamily="34" charset="0"/>
              </a:rPr>
              <a:t>Collaborative Indigenous Wellness </a:t>
            </a:r>
            <a:r>
              <a:rPr lang="en-US" sz="1800" dirty="0">
                <a:solidFill>
                  <a:schemeClr val="accent5"/>
                </a:solidFill>
                <a:latin typeface="Arial" panose="020B0604020202020204" pitchFamily="34" charset="0"/>
                <a:ea typeface="+mj-ea"/>
                <a:cs typeface="Arial" panose="020B0604020202020204" pitchFamily="34" charset="0"/>
              </a:rPr>
              <a:t>Graduate Stream</a:t>
            </a:r>
            <a:endParaRPr lang="en-US" sz="1800" kern="1200" dirty="0">
              <a:solidFill>
                <a:schemeClr val="accent5"/>
              </a:solidFill>
              <a:latin typeface="Arial" panose="020B0604020202020204" pitchFamily="34" charset="0"/>
              <a:ea typeface="+mj-ea"/>
              <a:cs typeface="Arial" panose="020B0604020202020204" pitchFamily="34" charset="0"/>
            </a:endParaRPr>
          </a:p>
          <a:p>
            <a:pPr algn="ctr">
              <a:lnSpc>
                <a:spcPct val="90000"/>
              </a:lnSpc>
              <a:spcBef>
                <a:spcPct val="0"/>
              </a:spcBef>
              <a:spcAft>
                <a:spcPts val="450"/>
              </a:spcAft>
            </a:pPr>
            <a:r>
              <a:rPr lang="en-US" sz="1800" kern="1200" dirty="0">
                <a:solidFill>
                  <a:schemeClr val="accent5"/>
                </a:solidFill>
                <a:latin typeface="Arial" panose="020B0604020202020204" pitchFamily="34" charset="0"/>
                <a:ea typeface="+mj-ea"/>
                <a:cs typeface="Arial" panose="020B0604020202020204" pitchFamily="34" charset="0"/>
              </a:rPr>
              <a:t>(</a:t>
            </a:r>
            <a:r>
              <a:rPr lang="en-US" sz="1800" b="1" kern="1200" dirty="0">
                <a:solidFill>
                  <a:schemeClr val="accent5"/>
                </a:solidFill>
                <a:latin typeface="Arial" panose="020B0604020202020204" pitchFamily="34" charset="0"/>
                <a:ea typeface="+mj-ea"/>
                <a:cs typeface="Arial" panose="020B0604020202020204" pitchFamily="34" charset="0"/>
              </a:rPr>
              <a:t>Draft Example Model</a:t>
            </a:r>
            <a:r>
              <a:rPr lang="en-US" sz="1800" kern="1200" dirty="0">
                <a:solidFill>
                  <a:schemeClr val="accent5"/>
                </a:solidFill>
                <a:latin typeface="Arial" panose="020B0604020202020204" pitchFamily="34" charset="0"/>
                <a:ea typeface="+mj-ea"/>
                <a:cs typeface="Arial" panose="020B0604020202020204" pitchFamily="34" charset="0"/>
              </a:rPr>
              <a:t>)</a:t>
            </a:r>
          </a:p>
        </p:txBody>
      </p:sp>
      <p:sp>
        <p:nvSpPr>
          <p:cNvPr id="14" name="Rectangle 6">
            <a:extLst>
              <a:ext uri="{FF2B5EF4-FFF2-40B4-BE49-F238E27FC236}">
                <a16:creationId xmlns:a16="http://schemas.microsoft.com/office/drawing/2014/main" id="{7E0ED290-501A-1F4C-9666-60C01269FD90}"/>
              </a:ext>
            </a:extLst>
          </p:cNvPr>
          <p:cNvSpPr>
            <a:spLocks noChangeArrowheads="1"/>
          </p:cNvSpPr>
          <p:nvPr/>
        </p:nvSpPr>
        <p:spPr bwMode="auto">
          <a:xfrm>
            <a:off x="0" y="-853100"/>
            <a:ext cx="221876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ts val="450"/>
              </a:spcAft>
              <a:buClrTx/>
            </a:pPr>
            <a:r>
              <a:rPr lang="en-US" altLang="en-US" sz="1200" b="1" dirty="0">
                <a:solidFill>
                  <a:srgbClr val="1F497D"/>
                </a:solidFill>
                <a:latin typeface="Calibri" panose="020F0502020204030204" pitchFamily="34" charset="0"/>
                <a:ea typeface="Times New Roman" panose="02020603050405020304" pitchFamily="18" charset="0"/>
                <a:cs typeface="Cambria" panose="02040503050406030204" pitchFamily="18" charset="0"/>
              </a:rPr>
              <a:t> </a:t>
            </a:r>
            <a:endParaRPr lang="en-US" altLang="en-US" sz="1350">
              <a:solidFill>
                <a:schemeClr val="tx1"/>
              </a:solidFill>
              <a:latin typeface="Arial" panose="020B0604020202020204" pitchFamily="34" charset="0"/>
            </a:endParaRPr>
          </a:p>
        </p:txBody>
      </p:sp>
      <p:sp>
        <p:nvSpPr>
          <p:cNvPr id="11" name="Rectangle 10">
            <a:extLst>
              <a:ext uri="{FF2B5EF4-FFF2-40B4-BE49-F238E27FC236}">
                <a16:creationId xmlns:a16="http://schemas.microsoft.com/office/drawing/2014/main" id="{7A57D7C4-61B9-6443-8EA5-C1B62518628D}"/>
              </a:ext>
            </a:extLst>
          </p:cNvPr>
          <p:cNvSpPr/>
          <p:nvPr/>
        </p:nvSpPr>
        <p:spPr>
          <a:xfrm>
            <a:off x="149904" y="1264130"/>
            <a:ext cx="3129324" cy="3159899"/>
          </a:xfrm>
          <a:prstGeom prst="rect">
            <a:avLst/>
          </a:prstGeom>
        </p:spPr>
        <p:txBody>
          <a:bodyPr vert="horz" lIns="68580" tIns="34290" rIns="68580" bIns="34290" rtlCol="0">
            <a:noAutofit/>
          </a:bodyPr>
          <a:lstStyle/>
          <a:p>
            <a:pPr algn="ctr"/>
            <a:r>
              <a:rPr lang="en-CA" dirty="0">
                <a:solidFill>
                  <a:srgbClr val="1F487C"/>
                </a:solidFill>
                <a:effectLst/>
                <a:latin typeface="Helvetica" pitchFamily="2" charset="0"/>
              </a:rPr>
              <a:t>Course-Based MN: Indigenous Wellness Stream</a:t>
            </a:r>
          </a:p>
          <a:p>
            <a:r>
              <a:rPr lang="en-CA" dirty="0">
                <a:solidFill>
                  <a:srgbClr val="002D5D"/>
                </a:solidFill>
                <a:latin typeface="Helvetica" pitchFamily="2" charset="0"/>
              </a:rPr>
              <a:t>	</a:t>
            </a:r>
            <a:r>
              <a:rPr lang="en-CA" u="sng" dirty="0">
                <a:solidFill>
                  <a:srgbClr val="002D5D"/>
                </a:solidFill>
                <a:latin typeface="Helvetica" pitchFamily="2" charset="0"/>
              </a:rPr>
              <a:t>Total 16.5 U</a:t>
            </a:r>
            <a:endParaRPr lang="en-CA" u="sng" dirty="0">
              <a:solidFill>
                <a:srgbClr val="1F487C"/>
              </a:solidFill>
              <a:effectLst/>
              <a:latin typeface="Helvetica" pitchFamily="2" charset="0"/>
            </a:endParaRPr>
          </a:p>
          <a:p>
            <a:pPr marL="342900" indent="-342900">
              <a:buFont typeface="Arial" panose="020B0604020202020204" pitchFamily="34" charset="0"/>
              <a:buChar char="•"/>
            </a:pPr>
            <a:r>
              <a:rPr lang="en-CA" dirty="0">
                <a:solidFill>
                  <a:srgbClr val="FF0000"/>
                </a:solidFill>
                <a:effectLst/>
                <a:latin typeface="Helvetica" pitchFamily="2" charset="0"/>
              </a:rPr>
              <a:t>6 MN Foundation Courses = 9 units</a:t>
            </a:r>
          </a:p>
          <a:p>
            <a:pPr marL="342900" indent="-342900">
              <a:buFont typeface="Arial" panose="020B0604020202020204" pitchFamily="34" charset="0"/>
              <a:buChar char="•"/>
            </a:pPr>
            <a:r>
              <a:rPr lang="en-CA" dirty="0">
                <a:solidFill>
                  <a:srgbClr val="9A00FF"/>
                </a:solidFill>
                <a:effectLst/>
                <a:latin typeface="Helvetica" pitchFamily="2" charset="0"/>
              </a:rPr>
              <a:t>3 Indigenous Wellness Stream Required Courses = 4.5 units</a:t>
            </a:r>
          </a:p>
          <a:p>
            <a:pPr marL="342900" indent="-342900">
              <a:buFont typeface="Arial" panose="020B0604020202020204" pitchFamily="34" charset="0"/>
              <a:buChar char="•"/>
            </a:pPr>
            <a:r>
              <a:rPr lang="en-CA" dirty="0">
                <a:solidFill>
                  <a:srgbClr val="002D5D"/>
                </a:solidFill>
                <a:effectLst/>
                <a:latin typeface="Helvetica" pitchFamily="2" charset="0"/>
              </a:rPr>
              <a:t>2 Elective Courses = 3.0 units </a:t>
            </a:r>
          </a:p>
          <a:p>
            <a:pPr marL="342900" indent="-342900">
              <a:buFont typeface="Arial" panose="020B0604020202020204" pitchFamily="34" charset="0"/>
              <a:buChar char="•"/>
            </a:pPr>
            <a:endParaRPr lang="en-CA" dirty="0">
              <a:solidFill>
                <a:srgbClr val="002D5D"/>
              </a:solidFill>
              <a:effectLst/>
              <a:latin typeface="Helvetica" pitchFamily="2" charset="0"/>
            </a:endParaRPr>
          </a:p>
          <a:p>
            <a:r>
              <a:rPr lang="en-US" altLang="en-US" sz="1200" dirty="0">
                <a:solidFill>
                  <a:schemeClr val="tx1">
                    <a:lumMod val="65000"/>
                    <a:lumOff val="35000"/>
                  </a:schemeClr>
                </a:solidFill>
                <a:latin typeface="Arial" panose="020B0604020202020204" pitchFamily="34" charset="0"/>
                <a:cs typeface="Arial" panose="020B0604020202020204" pitchFamily="34" charset="0"/>
              </a:rPr>
              <a:t>Foundational Courses with access to local community health leaders, and knowledge holders at local HOME institution</a:t>
            </a:r>
          </a:p>
          <a:p>
            <a:r>
              <a:rPr lang="en-US" altLang="en-US" sz="1200" dirty="0">
                <a:solidFill>
                  <a:schemeClr val="tx1">
                    <a:lumMod val="65000"/>
                    <a:lumOff val="35000"/>
                  </a:schemeClr>
                </a:solidFill>
                <a:latin typeface="Arial" panose="020B0604020202020204" pitchFamily="34" charset="0"/>
                <a:cs typeface="Arial" panose="020B0604020202020204" pitchFamily="34" charset="0"/>
              </a:rPr>
              <a:t/>
            </a:r>
            <a:br>
              <a:rPr lang="en-US" altLang="en-US" sz="1200" dirty="0">
                <a:solidFill>
                  <a:schemeClr val="tx1">
                    <a:lumMod val="65000"/>
                    <a:lumOff val="35000"/>
                  </a:schemeClr>
                </a:solidFill>
                <a:latin typeface="Arial" panose="020B0604020202020204" pitchFamily="34" charset="0"/>
                <a:cs typeface="Arial" panose="020B0604020202020204" pitchFamily="34" charset="0"/>
              </a:rPr>
            </a:br>
            <a:r>
              <a:rPr lang="en-US" altLang="en-US" sz="1200" dirty="0">
                <a:solidFill>
                  <a:schemeClr val="tx1">
                    <a:lumMod val="65000"/>
                    <a:lumOff val="35000"/>
                  </a:schemeClr>
                </a:solidFill>
                <a:latin typeface="Arial" panose="020B0604020202020204" pitchFamily="34" charset="0"/>
                <a:cs typeface="Arial" panose="020B0604020202020204" pitchFamily="34" charset="0"/>
              </a:rPr>
              <a:t>Indigenous-Led Wellness Courses offered through Western Deans’ Agreement [WDA] across collaborating institutions</a:t>
            </a:r>
          </a:p>
          <a:p>
            <a:endParaRPr lang="en-US" altLang="en-US" sz="1200" dirty="0">
              <a:solidFill>
                <a:schemeClr val="tx1">
                  <a:lumMod val="65000"/>
                  <a:lumOff val="35000"/>
                </a:schemeClr>
              </a:solidFill>
              <a:latin typeface="Arial" panose="020B0604020202020204" pitchFamily="34" charset="0"/>
              <a:cs typeface="Arial" panose="020B0604020202020204" pitchFamily="34" charset="0"/>
            </a:endParaRPr>
          </a:p>
          <a:p>
            <a:r>
              <a:rPr lang="en-US" sz="1200" dirty="0">
                <a:solidFill>
                  <a:schemeClr val="tx1">
                    <a:lumMod val="65000"/>
                    <a:lumOff val="35000"/>
                  </a:schemeClr>
                </a:solidFill>
                <a:latin typeface="Arial" panose="020B0604020202020204" pitchFamily="34" charset="0"/>
                <a:cs typeface="Arial" panose="020B0604020202020204" pitchFamily="34" charset="0"/>
              </a:rPr>
              <a:t>Possible Electives connected to various sites. </a:t>
            </a:r>
          </a:p>
        </p:txBody>
      </p:sp>
      <p:graphicFrame>
        <p:nvGraphicFramePr>
          <p:cNvPr id="3" name="Table 3">
            <a:extLst>
              <a:ext uri="{FF2B5EF4-FFF2-40B4-BE49-F238E27FC236}">
                <a16:creationId xmlns:a16="http://schemas.microsoft.com/office/drawing/2014/main" id="{9C877BE3-5963-F7B4-70AE-88AAB237C1F5}"/>
              </a:ext>
            </a:extLst>
          </p:cNvPr>
          <p:cNvGraphicFramePr>
            <a:graphicFrameLocks noGrp="1"/>
          </p:cNvGraphicFramePr>
          <p:nvPr>
            <p:extLst>
              <p:ext uri="{D42A27DB-BD31-4B8C-83A1-F6EECF244321}">
                <p14:modId xmlns:p14="http://schemas.microsoft.com/office/powerpoint/2010/main" val="3740514785"/>
              </p:ext>
            </p:extLst>
          </p:nvPr>
        </p:nvGraphicFramePr>
        <p:xfrm>
          <a:off x="3279228" y="132185"/>
          <a:ext cx="5714868" cy="4788944"/>
        </p:xfrm>
        <a:graphic>
          <a:graphicData uri="http://schemas.openxmlformats.org/drawingml/2006/table">
            <a:tbl>
              <a:tblPr firstRow="1" bandRow="1">
                <a:tableStyleId>{7DF18680-E054-41AD-8BC1-D1AEF772440D}</a:tableStyleId>
              </a:tblPr>
              <a:tblGrid>
                <a:gridCol w="1904956">
                  <a:extLst>
                    <a:ext uri="{9D8B030D-6E8A-4147-A177-3AD203B41FA5}">
                      <a16:colId xmlns:a16="http://schemas.microsoft.com/office/drawing/2014/main" val="1769571647"/>
                    </a:ext>
                  </a:extLst>
                </a:gridCol>
                <a:gridCol w="1904956">
                  <a:extLst>
                    <a:ext uri="{9D8B030D-6E8A-4147-A177-3AD203B41FA5}">
                      <a16:colId xmlns:a16="http://schemas.microsoft.com/office/drawing/2014/main" val="1847353754"/>
                    </a:ext>
                  </a:extLst>
                </a:gridCol>
                <a:gridCol w="1904956">
                  <a:extLst>
                    <a:ext uri="{9D8B030D-6E8A-4147-A177-3AD203B41FA5}">
                      <a16:colId xmlns:a16="http://schemas.microsoft.com/office/drawing/2014/main" val="1432389363"/>
                    </a:ext>
                  </a:extLst>
                </a:gridCol>
              </a:tblGrid>
              <a:tr h="223205">
                <a:tc gridSpan="3">
                  <a:txBody>
                    <a:bodyPr/>
                    <a:lstStyle/>
                    <a:p>
                      <a:r>
                        <a:rPr lang="en-US" sz="1100" dirty="0"/>
                        <a:t>First Year (example)</a:t>
                      </a:r>
                    </a:p>
                  </a:txBody>
                  <a:tcPr marL="68580" marR="68580" marT="34290" marB="34290">
                    <a:solidFill>
                      <a:srgbClr val="CC330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484417304"/>
                  </a:ext>
                </a:extLst>
              </a:tr>
              <a:tr h="223205">
                <a:tc>
                  <a:txBody>
                    <a:bodyPr/>
                    <a:lstStyle/>
                    <a:p>
                      <a:pPr algn="ctr"/>
                      <a:r>
                        <a:rPr lang="en-US" sz="1100" dirty="0">
                          <a:solidFill>
                            <a:srgbClr val="2F5496"/>
                          </a:solidFill>
                        </a:rPr>
                        <a:t>September-December</a:t>
                      </a:r>
                    </a:p>
                  </a:txBody>
                  <a:tcPr marL="68580" marR="68580" marT="34290" marB="34290"/>
                </a:tc>
                <a:tc>
                  <a:txBody>
                    <a:bodyPr/>
                    <a:lstStyle/>
                    <a:p>
                      <a:pPr algn="ctr"/>
                      <a:r>
                        <a:rPr lang="en-US" sz="1100" dirty="0">
                          <a:solidFill>
                            <a:srgbClr val="2F5496"/>
                          </a:solidFill>
                        </a:rPr>
                        <a:t>January-April</a:t>
                      </a:r>
                    </a:p>
                  </a:txBody>
                  <a:tcPr marL="68580" marR="68580" marT="34290" marB="34290"/>
                </a:tc>
                <a:tc>
                  <a:txBody>
                    <a:bodyPr/>
                    <a:lstStyle/>
                    <a:p>
                      <a:pPr algn="ctr"/>
                      <a:r>
                        <a:rPr lang="en-US" sz="1100" dirty="0">
                          <a:solidFill>
                            <a:srgbClr val="2F5496"/>
                          </a:solidFill>
                        </a:rPr>
                        <a:t>May-August</a:t>
                      </a:r>
                    </a:p>
                  </a:txBody>
                  <a:tcPr marL="68580" marR="68580" marT="34290" marB="34290"/>
                </a:tc>
                <a:extLst>
                  <a:ext uri="{0D108BD9-81ED-4DB2-BD59-A6C34878D82A}">
                    <a16:rowId xmlns:a16="http://schemas.microsoft.com/office/drawing/2014/main" val="3429489437"/>
                  </a:ext>
                </a:extLst>
              </a:tr>
              <a:tr h="8142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7906A0"/>
                          </a:solidFill>
                        </a:rPr>
                        <a:t>Intergenerational Learning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7906A0"/>
                          </a:solidFill>
                        </a:rPr>
                        <a:t>(1.5 U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rgbClr val="C00000"/>
                        </a:solidFill>
                      </a:endParaRPr>
                    </a:p>
                    <a:p>
                      <a:pPr algn="ctr"/>
                      <a:r>
                        <a:rPr lang="en-US" sz="1100" dirty="0"/>
                        <a:t>(Community-Led Circle)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7906A0"/>
                          </a:solidFill>
                        </a:rPr>
                        <a:t>Intergenerational Learning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7906A0"/>
                          </a:solidFill>
                        </a:rPr>
                        <a:t>(.75 U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rgbClr val="C00000"/>
                        </a:solidFill>
                      </a:endParaRPr>
                    </a:p>
                    <a:p>
                      <a:pPr algn="ctr"/>
                      <a:r>
                        <a:rPr lang="en-US" sz="1100" dirty="0"/>
                        <a:t>(Community-Led Circle)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7906A0"/>
                          </a:solidFill>
                        </a:rPr>
                        <a:t>Intergenerational Learning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7906A0"/>
                          </a:solidFill>
                        </a:rPr>
                        <a:t>(.75 U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rgbClr val="C00000"/>
                        </a:solidFill>
                      </a:endParaRPr>
                    </a:p>
                    <a:p>
                      <a:pPr algn="ctr"/>
                      <a:r>
                        <a:rPr lang="en-US" sz="1100" dirty="0"/>
                        <a:t>(Community Led Circle)</a:t>
                      </a:r>
                    </a:p>
                  </a:txBody>
                  <a:tcPr marL="68580" marR="68580" marT="34290" marB="34290"/>
                </a:tc>
                <a:extLst>
                  <a:ext uri="{0D108BD9-81ED-4DB2-BD59-A6C34878D82A}">
                    <a16:rowId xmlns:a16="http://schemas.microsoft.com/office/drawing/2014/main" val="3234790551"/>
                  </a:ext>
                </a:extLst>
              </a:tr>
              <a:tr h="9000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C00000"/>
                          </a:solidFill>
                        </a:rPr>
                        <a:t>MN Foundation of Home Institution </a:t>
                      </a:r>
                    </a:p>
                    <a:p>
                      <a:pPr algn="ctr"/>
                      <a:endParaRPr lang="en-US" sz="9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t>(Community Led Circle)</a:t>
                      </a:r>
                      <a:endParaRPr lang="en-US" sz="900" dirty="0"/>
                    </a:p>
                    <a:p>
                      <a:pPr algn="ctr"/>
                      <a:r>
                        <a:rPr lang="en-US" sz="900" b="1" dirty="0"/>
                        <a:t>Western Dean’s Agreement </a:t>
                      </a:r>
                    </a:p>
                  </a:txBody>
                  <a:tcPr marL="68580" marR="68580" marT="34290" marB="34290"/>
                </a:tc>
                <a:tc>
                  <a:txBody>
                    <a:bodyPr/>
                    <a:lstStyle/>
                    <a:p>
                      <a:pPr algn="ctr"/>
                      <a:r>
                        <a:rPr lang="en-US" sz="1000" dirty="0">
                          <a:solidFill>
                            <a:srgbClr val="C00000"/>
                          </a:solidFill>
                        </a:rPr>
                        <a:t>MN Foundation of Home Institution </a:t>
                      </a:r>
                    </a:p>
                    <a:p>
                      <a:pPr algn="ctr"/>
                      <a:endParaRPr lang="en-US" sz="1100" dirty="0">
                        <a:solidFill>
                          <a:srgbClr val="C00000"/>
                        </a:solidFill>
                      </a:endParaRPr>
                    </a:p>
                    <a:p>
                      <a:pPr algn="ctr"/>
                      <a:r>
                        <a:rPr lang="en-US" sz="900" b="1" dirty="0"/>
                        <a:t>(Community Led Circle)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mn-lt"/>
                          <a:ea typeface="+mn-ea"/>
                          <a:cs typeface="+mn-cs"/>
                        </a:rPr>
                        <a:t>(WDA)</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C00000"/>
                          </a:solidFill>
                        </a:rPr>
                        <a:t>MN Foundation of Home Institution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solidFill>
                          <a:srgbClr val="C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t>(Community Led Circle)</a:t>
                      </a:r>
                      <a:endParaRPr lang="en-US" sz="900"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(WDA)</a:t>
                      </a:r>
                    </a:p>
                  </a:txBody>
                  <a:tcPr marL="68580" marR="68580" marT="34290" marB="34290"/>
                </a:tc>
                <a:extLst>
                  <a:ext uri="{0D108BD9-81ED-4DB2-BD59-A6C34878D82A}">
                    <a16:rowId xmlns:a16="http://schemas.microsoft.com/office/drawing/2014/main" val="3735810948"/>
                  </a:ext>
                </a:extLst>
              </a:tr>
              <a:tr h="445751">
                <a:tc>
                  <a:txBody>
                    <a:bodyPr/>
                    <a:lstStyle/>
                    <a:p>
                      <a:endParaRPr lang="en-US" sz="11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C00000"/>
                          </a:solidFill>
                        </a:rPr>
                        <a:t>MN Foundation of Home Institution </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solidFill>
                            <a:srgbClr val="C00000"/>
                          </a:solidFill>
                        </a:rPr>
                        <a:t>MN Foundation of Home Institution </a:t>
                      </a:r>
                    </a:p>
                  </a:txBody>
                  <a:tcPr marL="68580" marR="68580" marT="34290" marB="34290"/>
                </a:tc>
                <a:extLst>
                  <a:ext uri="{0D108BD9-81ED-4DB2-BD59-A6C34878D82A}">
                    <a16:rowId xmlns:a16="http://schemas.microsoft.com/office/drawing/2014/main" val="2980105228"/>
                  </a:ext>
                </a:extLst>
              </a:tr>
              <a:tr h="223205">
                <a:tc gridSpan="3">
                  <a:txBody>
                    <a:bodyPr/>
                    <a:lstStyle/>
                    <a:p>
                      <a:r>
                        <a:rPr lang="en-US" sz="1100" dirty="0">
                          <a:solidFill>
                            <a:schemeClr val="bg1"/>
                          </a:solidFill>
                        </a:rPr>
                        <a:t>Second Year</a:t>
                      </a:r>
                    </a:p>
                  </a:txBody>
                  <a:tcPr marL="68580" marR="68580" marT="34290" marB="34290">
                    <a:solidFill>
                      <a:srgbClr val="CC330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1610352"/>
                  </a:ext>
                </a:extLst>
              </a:tr>
              <a:tr h="798669">
                <a:tc>
                  <a:txBody>
                    <a:bodyPr/>
                    <a:lstStyle/>
                    <a:p>
                      <a:pPr algn="ctr"/>
                      <a:r>
                        <a:rPr lang="en-CA" sz="1000" dirty="0">
                          <a:solidFill>
                            <a:srgbClr val="7906A0"/>
                          </a:solidFill>
                          <a:effectLst/>
                          <a:latin typeface="+mn-lt"/>
                        </a:rPr>
                        <a:t>Intergenerational Learning III</a:t>
                      </a:r>
                    </a:p>
                    <a:p>
                      <a:pPr algn="ctr"/>
                      <a:r>
                        <a:rPr lang="en-CA" sz="1000" dirty="0">
                          <a:effectLst/>
                          <a:latin typeface="+mn-lt"/>
                        </a:rPr>
                        <a:t>(1.5 U across two terms]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339933"/>
                        </a:solidFill>
                        <a:latin typeface="+mn-lt"/>
                      </a:endParaRPr>
                    </a:p>
                    <a:p>
                      <a:pPr algn="ctr"/>
                      <a:r>
                        <a:rPr lang="en-US" sz="1000" b="1" dirty="0">
                          <a:latin typeface="+mn-lt"/>
                        </a:rPr>
                        <a:t>(WDA)</a:t>
                      </a:r>
                    </a:p>
                  </a:txBody>
                  <a:tcPr marL="68580" marR="68580" marT="34290" marB="34290"/>
                </a:tc>
                <a:tc>
                  <a:txBody>
                    <a:bodyPr/>
                    <a:lstStyle/>
                    <a:p>
                      <a:pPr algn="ctr"/>
                      <a:r>
                        <a:rPr lang="en-CA" sz="1000" dirty="0">
                          <a:solidFill>
                            <a:srgbClr val="7906A0"/>
                          </a:solidFill>
                          <a:effectLst/>
                          <a:latin typeface="+mn-lt"/>
                        </a:rPr>
                        <a:t>Intergenerational Learning III</a:t>
                      </a:r>
                    </a:p>
                    <a:p>
                      <a:pPr algn="ctr"/>
                      <a:r>
                        <a:rPr lang="en-CA" sz="1000" dirty="0">
                          <a:effectLst/>
                          <a:latin typeface="+mn-lt"/>
                        </a:rPr>
                        <a:t>(1.5 U across two terms)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mn-lt"/>
                        </a:rPr>
                        <a:t>(WDA)</a:t>
                      </a:r>
                    </a:p>
                    <a:p>
                      <a:pPr algn="ctr"/>
                      <a:endParaRPr lang="en-US" sz="1000" dirty="0">
                        <a:solidFill>
                          <a:srgbClr val="339933"/>
                        </a:solidFill>
                        <a:latin typeface="+mn-lt"/>
                      </a:endParaRPr>
                    </a:p>
                  </a:txBody>
                  <a:tcPr marL="68580" marR="68580" marT="34290" marB="34290"/>
                </a:tc>
                <a:tc>
                  <a:txBody>
                    <a:bodyPr/>
                    <a:lstStyle/>
                    <a:p>
                      <a:pPr algn="ctr"/>
                      <a:r>
                        <a:rPr lang="en-CA" sz="1000" dirty="0">
                          <a:solidFill>
                            <a:srgbClr val="FF0000"/>
                          </a:solidFill>
                          <a:effectLst/>
                          <a:latin typeface="+mn-lt"/>
                        </a:rPr>
                        <a:t>MN Foundation</a:t>
                      </a:r>
                    </a:p>
                    <a:p>
                      <a:pPr algn="ctr"/>
                      <a:endParaRPr lang="en-CA" sz="1000" dirty="0">
                        <a:solidFill>
                          <a:srgbClr val="FF0000"/>
                        </a:solidFill>
                        <a:effectLst/>
                        <a:latin typeface="+mn-lt"/>
                      </a:endParaRPr>
                    </a:p>
                    <a:p>
                      <a:pPr algn="ctr"/>
                      <a:r>
                        <a:rPr lang="en-CA" sz="1000" dirty="0">
                          <a:solidFill>
                            <a:srgbClr val="FF0000"/>
                          </a:solidFill>
                          <a:effectLst/>
                          <a:latin typeface="+mn-lt"/>
                        </a:rPr>
                        <a:t>NUR 596 Capstone (1.5 U)</a:t>
                      </a:r>
                    </a:p>
                    <a:p>
                      <a:pPr algn="ctr"/>
                      <a:r>
                        <a:rPr lang="en-CA" sz="1000" dirty="0">
                          <a:effectLst/>
                          <a:latin typeface="+mn-lt"/>
                        </a:rPr>
                        <a:t>(1.5 U across two terms)</a:t>
                      </a:r>
                    </a:p>
                  </a:txBody>
                  <a:tcPr marL="68580" marR="68580" marT="34290" marB="34290"/>
                </a:tc>
                <a:extLst>
                  <a:ext uri="{0D108BD9-81ED-4DB2-BD59-A6C34878D82A}">
                    <a16:rowId xmlns:a16="http://schemas.microsoft.com/office/drawing/2014/main" val="1979623163"/>
                  </a:ext>
                </a:extLst>
              </a:tr>
              <a:tr h="313589">
                <a:tc>
                  <a:txBody>
                    <a:bodyPr/>
                    <a:lstStyle/>
                    <a:p>
                      <a:pPr algn="ctr"/>
                      <a:r>
                        <a:rPr lang="en-CA" sz="1000" dirty="0">
                          <a:solidFill>
                            <a:srgbClr val="FF0000"/>
                          </a:solidFill>
                          <a:effectLst/>
                          <a:latin typeface="+mn-lt"/>
                        </a:rPr>
                        <a:t>Recommended Electives</a:t>
                      </a:r>
                    </a:p>
                    <a:p>
                      <a:pPr algn="ctr"/>
                      <a:r>
                        <a:rPr lang="en-CA" sz="1000" dirty="0">
                          <a:solidFill>
                            <a:srgbClr val="FF0000"/>
                          </a:solidFill>
                          <a:effectLst/>
                          <a:latin typeface="+mn-lt"/>
                        </a:rPr>
                        <a:t>Potential courses (1.5 U x 2)</a:t>
                      </a:r>
                    </a:p>
                    <a:p>
                      <a:pPr algn="ctr"/>
                      <a:r>
                        <a:rPr lang="en-CA" sz="1000" dirty="0">
                          <a:solidFill>
                            <a:srgbClr val="FF0000"/>
                          </a:solidFill>
                          <a:effectLst/>
                          <a:latin typeface="+mn-lt"/>
                        </a:rPr>
                        <a:t>Potential Courses already developed</a:t>
                      </a:r>
                      <a:endParaRPr lang="en-US" sz="900"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(WDA)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t>(Community Led Circle)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68580" marR="68580" marT="34290" marB="34290"/>
                </a:tc>
                <a:tc>
                  <a:txBody>
                    <a:bodyPr/>
                    <a:lstStyle/>
                    <a:p>
                      <a:pPr algn="ctr"/>
                      <a:r>
                        <a:rPr lang="en-CA" sz="900" dirty="0">
                          <a:solidFill>
                            <a:srgbClr val="FF0000"/>
                          </a:solidFill>
                          <a:effectLst/>
                          <a:latin typeface="Helvetica" pitchFamily="2" charset="0"/>
                        </a:rPr>
                        <a:t>NUR 596 Capstone (1.5 U)</a:t>
                      </a:r>
                    </a:p>
                    <a:p>
                      <a:pPr algn="ctr"/>
                      <a:r>
                        <a:rPr lang="en-CA" sz="900" dirty="0">
                          <a:effectLst/>
                          <a:latin typeface="Helvetica" pitchFamily="2" charset="0"/>
                        </a:rPr>
                        <a:t>(1.5 U across two terms)</a:t>
                      </a:r>
                    </a:p>
                    <a:p>
                      <a:pPr algn="ctr"/>
                      <a:endParaRPr lang="en-CA" sz="900" dirty="0">
                        <a:effectLst/>
                        <a:latin typeface="Helvetica"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1" dirty="0"/>
                        <a:t>(Community Led Circle)</a:t>
                      </a:r>
                    </a:p>
                    <a:p>
                      <a:pPr algn="ctr"/>
                      <a:endParaRPr lang="en-US" sz="900" b="1" dirty="0">
                        <a:solidFill>
                          <a:schemeClr val="tx1"/>
                        </a:solidFill>
                      </a:endParaRPr>
                    </a:p>
                    <a:p>
                      <a:pPr algn="ctr"/>
                      <a:r>
                        <a:rPr lang="en-US" sz="900" b="1" dirty="0">
                          <a:solidFill>
                            <a:schemeClr val="tx1"/>
                          </a:solidFill>
                        </a:rPr>
                        <a:t>(WDA)</a:t>
                      </a:r>
                    </a:p>
                  </a:txBody>
                  <a:tcPr marL="68580" marR="68580" marT="34290" marB="34290">
                    <a:solidFill>
                      <a:schemeClr val="accent5">
                        <a:tint val="40000"/>
                      </a:schemeClr>
                    </a:solidFill>
                  </a:tcPr>
                </a:tc>
                <a:tc>
                  <a:txBody>
                    <a:bodyPr/>
                    <a:lstStyle/>
                    <a:p>
                      <a:endParaRPr lang="en-US" sz="1100" dirty="0"/>
                    </a:p>
                  </a:txBody>
                  <a:tcPr marL="68580" marR="68580" marT="34290" marB="34290">
                    <a:solidFill>
                      <a:srgbClr val="CC3300"/>
                    </a:solidFill>
                  </a:tcPr>
                </a:tc>
                <a:extLst>
                  <a:ext uri="{0D108BD9-81ED-4DB2-BD59-A6C34878D82A}">
                    <a16:rowId xmlns:a16="http://schemas.microsoft.com/office/drawing/2014/main" val="1235602125"/>
                  </a:ext>
                </a:extLst>
              </a:tr>
            </a:tbl>
          </a:graphicData>
        </a:graphic>
      </p:graphicFrame>
    </p:spTree>
    <p:extLst>
      <p:ext uri="{BB962C8B-B14F-4D97-AF65-F5344CB8AC3E}">
        <p14:creationId xmlns:p14="http://schemas.microsoft.com/office/powerpoint/2010/main" val="71414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311700" y="445025"/>
            <a:ext cx="319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Admission pathway Nurs: 680 Course</a:t>
            </a:r>
            <a:endParaRPr/>
          </a:p>
          <a:p>
            <a:pPr marL="0" lvl="0" indent="0" algn="l" rtl="0">
              <a:spcBef>
                <a:spcPts val="0"/>
              </a:spcBef>
              <a:spcAft>
                <a:spcPts val="0"/>
              </a:spcAft>
              <a:buNone/>
            </a:pPr>
            <a:endParaRPr/>
          </a:p>
          <a:p>
            <a:pPr marL="0" lvl="0" indent="0" algn="l" rtl="0">
              <a:spcBef>
                <a:spcPts val="0"/>
              </a:spcBef>
              <a:spcAft>
                <a:spcPts val="0"/>
              </a:spcAft>
              <a:buNone/>
            </a:pPr>
            <a:r>
              <a:rPr lang="en"/>
              <a:t>Vetted and developed by the Indigenous Nurses Working Group in collaboration with the Program/Research leads. </a:t>
            </a:r>
            <a:endParaRPr/>
          </a:p>
        </p:txBody>
      </p:sp>
      <p:pic>
        <p:nvPicPr>
          <p:cNvPr id="136" name="Google Shape;136;p25"/>
          <p:cNvPicPr preferRelativeResize="0"/>
          <p:nvPr/>
        </p:nvPicPr>
        <p:blipFill>
          <a:blip r:embed="rId3">
            <a:alphaModFix/>
          </a:blip>
          <a:stretch>
            <a:fillRect/>
          </a:stretch>
        </p:blipFill>
        <p:spPr>
          <a:xfrm>
            <a:off x="3919350" y="0"/>
            <a:ext cx="4742506"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311700" y="445025"/>
            <a:ext cx="8520600" cy="572700"/>
          </a:xfrm>
          <a:prstGeom prst="rect">
            <a:avLst/>
          </a:prstGeom>
          <a:solidFill>
            <a:srgbClr val="CCCCCC"/>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577">
                <a:solidFill>
                  <a:srgbClr val="002F60"/>
                </a:solidFill>
              </a:rPr>
              <a:t>Nurs 680</a:t>
            </a:r>
            <a:r>
              <a:rPr lang="en">
                <a:solidFill>
                  <a:srgbClr val="002F60"/>
                </a:solidFill>
              </a:rPr>
              <a:t> </a:t>
            </a:r>
            <a:r>
              <a:rPr lang="en" sz="2577">
                <a:solidFill>
                  <a:srgbClr val="002F60"/>
                </a:solidFill>
              </a:rPr>
              <a:t>Special Topic:</a:t>
            </a:r>
            <a:r>
              <a:rPr lang="en">
                <a:solidFill>
                  <a:srgbClr val="002F60"/>
                </a:solidFill>
              </a:rPr>
              <a:t> Indigenous approaches to Wellness </a:t>
            </a:r>
            <a:endParaRPr>
              <a:solidFill>
                <a:srgbClr val="002F60"/>
              </a:solidFill>
            </a:endParaRPr>
          </a:p>
        </p:txBody>
      </p:sp>
      <p:sp>
        <p:nvSpPr>
          <p:cNvPr id="142" name="Google Shape;142;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Update: 17 students. 8 preparing MN Applications, 4 already in MN program and 5 students on the fence. </a:t>
            </a:r>
            <a:r>
              <a:rPr lang="en">
                <a:highlight>
                  <a:schemeClr val="accent6"/>
                </a:highlight>
              </a:rPr>
              <a:t>ADD Pic from Cohort Ceremony</a:t>
            </a:r>
            <a:endParaRPr>
              <a:highlight>
                <a:schemeClr val="accent6"/>
              </a:highlight>
            </a:endParaRPr>
          </a:p>
        </p:txBody>
      </p:sp>
      <p:pic>
        <p:nvPicPr>
          <p:cNvPr id="143" name="Google Shape;143;p26"/>
          <p:cNvPicPr preferRelativeResize="0"/>
          <p:nvPr/>
        </p:nvPicPr>
        <p:blipFill>
          <a:blip r:embed="rId3">
            <a:alphaModFix/>
          </a:blip>
          <a:stretch>
            <a:fillRect/>
          </a:stretch>
        </p:blipFill>
        <p:spPr>
          <a:xfrm>
            <a:off x="152400" y="15240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3" name="Google Shape;443;p23">
            <a:extLst>
              <a:ext uri="{FF2B5EF4-FFF2-40B4-BE49-F238E27FC236}">
                <a16:creationId xmlns:a16="http://schemas.microsoft.com/office/drawing/2014/main" id="{15CA239B-9C20-C061-6EB9-81CB0F89BDDE}"/>
              </a:ext>
            </a:extLst>
          </p:cNvPr>
          <p:cNvPicPr preferRelativeResize="0"/>
          <p:nvPr/>
        </p:nvPicPr>
        <p:blipFill rotWithShape="1">
          <a:blip r:embed="rId3">
            <a:alphaModFix/>
          </a:blip>
          <a:srcRect/>
          <a:stretch/>
        </p:blipFill>
        <p:spPr>
          <a:xfrm>
            <a:off x="9725" y="93973"/>
            <a:ext cx="2635372" cy="1817100"/>
          </a:xfrm>
          <a:prstGeom prst="rect">
            <a:avLst/>
          </a:prstGeom>
          <a:noFill/>
          <a:ln>
            <a:noFill/>
          </a:ln>
          <a:effectLst>
            <a:softEdge rad="12700"/>
          </a:effectLst>
        </p:spPr>
      </p:pic>
      <p:pic>
        <p:nvPicPr>
          <p:cNvPr id="4" name="Google Shape;264;p11">
            <a:extLst>
              <a:ext uri="{FF2B5EF4-FFF2-40B4-BE49-F238E27FC236}">
                <a16:creationId xmlns:a16="http://schemas.microsoft.com/office/drawing/2014/main" id="{0448D9B5-3D23-11A8-6D50-70FA350F3FAB}"/>
              </a:ext>
            </a:extLst>
          </p:cNvPr>
          <p:cNvPicPr preferRelativeResize="0"/>
          <p:nvPr/>
        </p:nvPicPr>
        <p:blipFill rotWithShape="1">
          <a:blip r:embed="rId4">
            <a:alphaModFix/>
          </a:blip>
          <a:srcRect t="23201" b="10162"/>
          <a:stretch/>
        </p:blipFill>
        <p:spPr>
          <a:xfrm>
            <a:off x="6861768" y="2611"/>
            <a:ext cx="2282232" cy="1862163"/>
          </a:xfrm>
          <a:prstGeom prst="rect">
            <a:avLst/>
          </a:prstGeom>
          <a:noFill/>
          <a:ln>
            <a:noFill/>
          </a:ln>
        </p:spPr>
      </p:pic>
      <p:pic>
        <p:nvPicPr>
          <p:cNvPr id="5" name="Google Shape;454;g27944afbf65_1_28">
            <a:extLst>
              <a:ext uri="{FF2B5EF4-FFF2-40B4-BE49-F238E27FC236}">
                <a16:creationId xmlns:a16="http://schemas.microsoft.com/office/drawing/2014/main" id="{54E9A536-3B24-228A-45F3-E735D92599D4}"/>
              </a:ext>
            </a:extLst>
          </p:cNvPr>
          <p:cNvPicPr preferRelativeResize="0"/>
          <p:nvPr/>
        </p:nvPicPr>
        <p:blipFill rotWithShape="1">
          <a:blip r:embed="rId5">
            <a:alphaModFix/>
          </a:blip>
          <a:srcRect t="-10431" r="19074" b="32172"/>
          <a:stretch/>
        </p:blipFill>
        <p:spPr>
          <a:xfrm>
            <a:off x="7021674" y="2952646"/>
            <a:ext cx="2122326" cy="2190854"/>
          </a:xfrm>
          <a:prstGeom prst="rect">
            <a:avLst/>
          </a:prstGeom>
          <a:noFill/>
          <a:ln>
            <a:noFill/>
          </a:ln>
        </p:spPr>
      </p:pic>
      <p:sp>
        <p:nvSpPr>
          <p:cNvPr id="6" name="Google Shape;460;p39">
            <a:extLst>
              <a:ext uri="{FF2B5EF4-FFF2-40B4-BE49-F238E27FC236}">
                <a16:creationId xmlns:a16="http://schemas.microsoft.com/office/drawing/2014/main" id="{CDDB37BF-8997-342C-A2EF-E8BB52F7A051}"/>
              </a:ext>
            </a:extLst>
          </p:cNvPr>
          <p:cNvSpPr txBox="1"/>
          <p:nvPr/>
        </p:nvSpPr>
        <p:spPr>
          <a:xfrm>
            <a:off x="2456696" y="1178964"/>
            <a:ext cx="4405072" cy="3808705"/>
          </a:xfrm>
          <a:prstGeom prst="rect">
            <a:avLst/>
          </a:prstGeom>
          <a:noFill/>
          <a:ln>
            <a:noFill/>
          </a:ln>
        </p:spPr>
        <p:txBody>
          <a:bodyPr spcFirstLastPara="1" wrap="square" lIns="91425" tIns="91425" rIns="91425" bIns="91425" anchor="t" anchorCtr="0">
            <a:spAutoFit/>
          </a:bodyPr>
          <a:lstStyle/>
          <a:p>
            <a:pPr marL="0" lvl="0" indent="0" algn="ctr" rtl="0">
              <a:lnSpc>
                <a:spcPts val="1920"/>
              </a:lnSpc>
              <a:spcAft>
                <a:spcPts val="0"/>
              </a:spcAft>
              <a:buNone/>
            </a:pPr>
            <a:r>
              <a:rPr lang="en-US" sz="1600" dirty="0">
                <a:solidFill>
                  <a:srgbClr val="002060"/>
                </a:solidFill>
                <a:latin typeface="Noto Sans JP"/>
                <a:ea typeface="Noto Sans JP"/>
                <a:cs typeface="Noto Sans JP"/>
                <a:sym typeface="Noto Sans JP"/>
              </a:rPr>
              <a:t>CO-DESIGNING PROTOCOLS, </a:t>
            </a:r>
            <a:endParaRPr sz="1600" dirty="0">
              <a:solidFill>
                <a:srgbClr val="002060"/>
              </a:solidFill>
              <a:latin typeface="Noto Sans JP"/>
              <a:ea typeface="Noto Sans JP"/>
              <a:cs typeface="Noto Sans JP"/>
              <a:sym typeface="Noto Sans JP"/>
            </a:endParaRPr>
          </a:p>
          <a:p>
            <a:pPr marL="0" lvl="0" indent="0" algn="ctr" rtl="0">
              <a:lnSpc>
                <a:spcPts val="1920"/>
              </a:lnSpc>
              <a:spcAft>
                <a:spcPts val="0"/>
              </a:spcAft>
              <a:buNone/>
            </a:pPr>
            <a:r>
              <a:rPr lang="en-US" sz="1600" dirty="0">
                <a:solidFill>
                  <a:srgbClr val="002060"/>
                </a:solidFill>
                <a:latin typeface="Noto Sans JP"/>
                <a:ea typeface="Noto Sans JP"/>
                <a:cs typeface="Noto Sans JP"/>
                <a:sym typeface="Noto Sans JP"/>
              </a:rPr>
              <a:t>PRINCIPLES &amp; PROCESSES</a:t>
            </a:r>
            <a:endParaRPr sz="1600" dirty="0">
              <a:solidFill>
                <a:srgbClr val="002060"/>
              </a:solidFill>
              <a:latin typeface="Noto Sans JP"/>
              <a:ea typeface="Noto Sans JP"/>
              <a:cs typeface="Noto Sans JP"/>
              <a:sym typeface="Noto Sans JP"/>
            </a:endParaRPr>
          </a:p>
          <a:p>
            <a:pPr marL="457200" lvl="0" indent="-336550" algn="l" rtl="0">
              <a:lnSpc>
                <a:spcPct val="115000"/>
              </a:lnSpc>
              <a:spcBef>
                <a:spcPts val="1000"/>
              </a:spcBef>
              <a:spcAft>
                <a:spcPts val="0"/>
              </a:spcAft>
              <a:buClr>
                <a:schemeClr val="dk2"/>
              </a:buClr>
              <a:buSzPts val="1700"/>
              <a:buFont typeface="Noto Sans"/>
              <a:buChar char="●"/>
            </a:pPr>
            <a:r>
              <a:rPr lang="en-US" sz="1700" dirty="0">
                <a:solidFill>
                  <a:schemeClr val="dk2"/>
                </a:solidFill>
                <a:latin typeface="Noto Sans Medium"/>
                <a:ea typeface="Noto Sans Medium"/>
                <a:cs typeface="Noto Sans Medium"/>
                <a:sym typeface="Noto Sans Medium"/>
              </a:rPr>
              <a:t>Phase 1</a:t>
            </a:r>
            <a:r>
              <a:rPr lang="en-US" sz="1700" dirty="0">
                <a:solidFill>
                  <a:schemeClr val="dk2"/>
                </a:solidFill>
                <a:latin typeface="Noto Sans Light"/>
                <a:ea typeface="Noto Sans Light"/>
                <a:cs typeface="Noto Sans Light"/>
                <a:sym typeface="Noto Sans Light"/>
              </a:rPr>
              <a:t>: Document analysis up to now examining context (ethics submitted)</a:t>
            </a:r>
            <a:endParaRPr sz="1700" dirty="0">
              <a:latin typeface="Noto Sans Light"/>
              <a:ea typeface="Noto Sans Light"/>
              <a:cs typeface="Noto Sans Light"/>
              <a:sym typeface="Noto Sans Light"/>
            </a:endParaRPr>
          </a:p>
          <a:p>
            <a:pPr marL="457200" lvl="0" indent="-336550" algn="l" rtl="0">
              <a:lnSpc>
                <a:spcPct val="115000"/>
              </a:lnSpc>
              <a:spcBef>
                <a:spcPts val="0"/>
              </a:spcBef>
              <a:spcAft>
                <a:spcPts val="0"/>
              </a:spcAft>
              <a:buClr>
                <a:schemeClr val="dk2"/>
              </a:buClr>
              <a:buSzPts val="1700"/>
              <a:buFont typeface="Noto Sans Light"/>
              <a:buChar char="●"/>
            </a:pPr>
            <a:r>
              <a:rPr lang="en-US" sz="1700" dirty="0">
                <a:solidFill>
                  <a:schemeClr val="dk2"/>
                </a:solidFill>
                <a:latin typeface="Noto Sans Medium"/>
                <a:ea typeface="Noto Sans Medium"/>
                <a:cs typeface="Noto Sans Medium"/>
                <a:sym typeface="Noto Sans Medium"/>
              </a:rPr>
              <a:t>Phase 2</a:t>
            </a:r>
            <a:r>
              <a:rPr lang="en-US" sz="1700" dirty="0">
                <a:solidFill>
                  <a:schemeClr val="dk2"/>
                </a:solidFill>
                <a:latin typeface="Noto Sans Light"/>
                <a:ea typeface="Noto Sans Light"/>
                <a:cs typeface="Noto Sans Light"/>
                <a:sym typeface="Noto Sans Light"/>
              </a:rPr>
              <a:t>: Attitudes &amp;  readiness of schools</a:t>
            </a:r>
            <a:endParaRPr sz="1700" dirty="0">
              <a:latin typeface="Noto Sans Light"/>
              <a:ea typeface="Noto Sans Light"/>
              <a:cs typeface="Noto Sans Light"/>
              <a:sym typeface="Noto Sans Light"/>
            </a:endParaRPr>
          </a:p>
          <a:p>
            <a:pPr marL="457200" lvl="0" indent="-336550" algn="l" rtl="0">
              <a:lnSpc>
                <a:spcPct val="115000"/>
              </a:lnSpc>
              <a:spcBef>
                <a:spcPts val="0"/>
              </a:spcBef>
              <a:spcAft>
                <a:spcPts val="0"/>
              </a:spcAft>
              <a:buClr>
                <a:schemeClr val="dk2"/>
              </a:buClr>
              <a:buSzPts val="1700"/>
              <a:buFont typeface="Noto Sans Light"/>
              <a:buChar char="●"/>
            </a:pPr>
            <a:r>
              <a:rPr lang="en-US" sz="1700" dirty="0">
                <a:solidFill>
                  <a:schemeClr val="dk2"/>
                </a:solidFill>
                <a:latin typeface="Noto Sans Medium"/>
                <a:ea typeface="Noto Sans Medium"/>
                <a:cs typeface="Noto Sans Medium"/>
                <a:sym typeface="Noto Sans Medium"/>
              </a:rPr>
              <a:t>Phase 3</a:t>
            </a:r>
            <a:r>
              <a:rPr lang="en-US" sz="1700" dirty="0">
                <a:solidFill>
                  <a:schemeClr val="dk2"/>
                </a:solidFill>
                <a:latin typeface="Noto Sans Light"/>
                <a:ea typeface="Noto Sans Light"/>
                <a:cs typeface="Noto Sans Light"/>
                <a:sym typeface="Noto Sans Light"/>
              </a:rPr>
              <a:t>: Evaluation of students’ experiences</a:t>
            </a:r>
            <a:endParaRPr sz="1700" dirty="0">
              <a:latin typeface="Noto Sans Light"/>
              <a:ea typeface="Noto Sans Light"/>
              <a:cs typeface="Noto Sans Light"/>
              <a:sym typeface="Noto Sans Light"/>
            </a:endParaRPr>
          </a:p>
          <a:p>
            <a:pPr marL="457200" lvl="0" indent="-336550" algn="l" rtl="0">
              <a:lnSpc>
                <a:spcPct val="115000"/>
              </a:lnSpc>
              <a:spcBef>
                <a:spcPts val="0"/>
              </a:spcBef>
              <a:spcAft>
                <a:spcPts val="0"/>
              </a:spcAft>
              <a:buClr>
                <a:schemeClr val="dk2"/>
              </a:buClr>
              <a:buSzPts val="1700"/>
              <a:buFont typeface="Noto Sans Light"/>
              <a:buChar char="●"/>
            </a:pPr>
            <a:r>
              <a:rPr lang="en-US" sz="1700" dirty="0">
                <a:solidFill>
                  <a:schemeClr val="dk2"/>
                </a:solidFill>
                <a:latin typeface="Noto Sans Medium"/>
                <a:ea typeface="Noto Sans Medium"/>
                <a:cs typeface="Noto Sans Medium"/>
                <a:sym typeface="Noto Sans Medium"/>
              </a:rPr>
              <a:t>Phase 4</a:t>
            </a:r>
            <a:r>
              <a:rPr lang="en-US" sz="1700" dirty="0">
                <a:solidFill>
                  <a:schemeClr val="dk2"/>
                </a:solidFill>
                <a:latin typeface="Noto Sans Light"/>
                <a:ea typeface="Noto Sans Light"/>
                <a:cs typeface="Noto Sans Light"/>
                <a:sym typeface="Noto Sans Light"/>
              </a:rPr>
              <a:t>: Evaluation of Community Leadership</a:t>
            </a:r>
            <a:endParaRPr sz="1700" dirty="0">
              <a:latin typeface="Noto Sans Light"/>
              <a:ea typeface="Noto Sans Light"/>
              <a:cs typeface="Noto Sans Light"/>
              <a:sym typeface="Noto Sans Light"/>
            </a:endParaRPr>
          </a:p>
          <a:p>
            <a:pPr marL="457200" lvl="0" indent="-336550" algn="l" rtl="0">
              <a:lnSpc>
                <a:spcPct val="115000"/>
              </a:lnSpc>
              <a:spcBef>
                <a:spcPts val="0"/>
              </a:spcBef>
              <a:spcAft>
                <a:spcPts val="0"/>
              </a:spcAft>
              <a:buClr>
                <a:schemeClr val="dk2"/>
              </a:buClr>
              <a:buSzPts val="1700"/>
              <a:buFont typeface="Noto Sans Light"/>
              <a:buChar char="●"/>
            </a:pPr>
            <a:r>
              <a:rPr lang="en-US" sz="1700" dirty="0">
                <a:solidFill>
                  <a:schemeClr val="dk2"/>
                </a:solidFill>
                <a:latin typeface="Noto Sans Medium"/>
                <a:ea typeface="Noto Sans Medium"/>
                <a:cs typeface="Noto Sans Medium"/>
                <a:sym typeface="Noto Sans Medium"/>
              </a:rPr>
              <a:t>Phase 5</a:t>
            </a:r>
            <a:r>
              <a:rPr lang="en-US" sz="1700" dirty="0">
                <a:solidFill>
                  <a:schemeClr val="dk2"/>
                </a:solidFill>
                <a:latin typeface="Noto Sans Light"/>
                <a:ea typeface="Noto Sans Light"/>
                <a:cs typeface="Noto Sans Light"/>
                <a:sym typeface="Noto Sans Light"/>
              </a:rPr>
              <a:t>: Collective Evaluation and generation of draft Indigenous Health Wellness Masters stream </a:t>
            </a:r>
            <a:endParaRPr sz="1700" dirty="0">
              <a:solidFill>
                <a:schemeClr val="dk2"/>
              </a:solidFill>
              <a:latin typeface="Noto Sans Light"/>
              <a:ea typeface="Noto Sans Light"/>
              <a:cs typeface="Noto Sans Light"/>
              <a:sym typeface="Noto Sans Light"/>
            </a:endParaRPr>
          </a:p>
        </p:txBody>
      </p:sp>
      <p:sp>
        <p:nvSpPr>
          <p:cNvPr id="7" name="Google Shape;457;p39">
            <a:extLst>
              <a:ext uri="{FF2B5EF4-FFF2-40B4-BE49-F238E27FC236}">
                <a16:creationId xmlns:a16="http://schemas.microsoft.com/office/drawing/2014/main" id="{8C40C374-B791-CB29-A4D0-F27D84E3B893}"/>
              </a:ext>
            </a:extLst>
          </p:cNvPr>
          <p:cNvSpPr txBox="1">
            <a:spLocks noGrp="1"/>
          </p:cNvSpPr>
          <p:nvPr>
            <p:ph type="title"/>
          </p:nvPr>
        </p:nvSpPr>
        <p:spPr>
          <a:xfrm>
            <a:off x="2124669" y="63122"/>
            <a:ext cx="5446800" cy="1474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2"/>
              </a:buClr>
              <a:buSzPts val="3600"/>
              <a:buFont typeface="Calibri"/>
              <a:buNone/>
            </a:pPr>
            <a:r>
              <a:rPr lang="en-US" sz="3600" dirty="0">
                <a:solidFill>
                  <a:srgbClr val="002060"/>
                </a:solidFill>
                <a:latin typeface="Noto Sans Light"/>
                <a:ea typeface="Noto Sans Light"/>
                <a:cs typeface="Noto Sans Light"/>
                <a:sym typeface="Noto Sans Light"/>
              </a:rPr>
              <a:t>GENERATIVE </a:t>
            </a:r>
            <a:endParaRPr sz="3600" dirty="0">
              <a:solidFill>
                <a:srgbClr val="002060"/>
              </a:solidFill>
              <a:latin typeface="Noto Sans Light"/>
              <a:ea typeface="Noto Sans Light"/>
              <a:cs typeface="Noto Sans Light"/>
              <a:sym typeface="Noto Sans Light"/>
            </a:endParaRPr>
          </a:p>
          <a:p>
            <a:pPr marL="0" lvl="0" indent="0" algn="ctr" rtl="0">
              <a:lnSpc>
                <a:spcPct val="100000"/>
              </a:lnSpc>
              <a:spcBef>
                <a:spcPts val="0"/>
              </a:spcBef>
              <a:spcAft>
                <a:spcPts val="0"/>
              </a:spcAft>
              <a:buClr>
                <a:schemeClr val="dk2"/>
              </a:buClr>
              <a:buSzPts val="3600"/>
              <a:buFont typeface="Calibri"/>
              <a:buNone/>
            </a:pPr>
            <a:r>
              <a:rPr lang="en-US" sz="3600" dirty="0">
                <a:solidFill>
                  <a:srgbClr val="002060"/>
                </a:solidFill>
                <a:latin typeface="Noto Sans Light"/>
                <a:ea typeface="Noto Sans Light"/>
                <a:cs typeface="Noto Sans Light"/>
                <a:sym typeface="Noto Sans Light"/>
              </a:rPr>
              <a:t>RESEARCH ACTIVITIES</a:t>
            </a:r>
            <a:endParaRPr sz="3600" dirty="0">
              <a:solidFill>
                <a:srgbClr val="002060"/>
              </a:solidFill>
              <a:latin typeface="Noto Sans Light"/>
              <a:ea typeface="Noto Sans Light"/>
              <a:cs typeface="Noto Sans Light"/>
              <a:sym typeface="Noto Sans Light"/>
            </a:endParaRPr>
          </a:p>
        </p:txBody>
      </p:sp>
      <p:pic>
        <p:nvPicPr>
          <p:cNvPr id="8" name="Google Shape;459;p39">
            <a:extLst>
              <a:ext uri="{FF2B5EF4-FFF2-40B4-BE49-F238E27FC236}">
                <a16:creationId xmlns:a16="http://schemas.microsoft.com/office/drawing/2014/main" id="{DDADCE03-F488-60B2-7AE3-414E477B8AB7}"/>
              </a:ext>
            </a:extLst>
          </p:cNvPr>
          <p:cNvPicPr preferRelativeResize="0"/>
          <p:nvPr/>
        </p:nvPicPr>
        <p:blipFill rotWithShape="1">
          <a:blip r:embed="rId6">
            <a:alphaModFix/>
          </a:blip>
          <a:srcRect/>
          <a:stretch/>
        </p:blipFill>
        <p:spPr>
          <a:xfrm>
            <a:off x="174275" y="3232427"/>
            <a:ext cx="2470822" cy="175524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311700" y="384850"/>
            <a:ext cx="8520600" cy="572700"/>
          </a:xfrm>
          <a:prstGeom prst="rect">
            <a:avLst/>
          </a:prstGeom>
          <a:solidFill>
            <a:srgbClr val="CCCCCC"/>
          </a:solidFill>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120">
                <a:solidFill>
                  <a:srgbClr val="002F60"/>
                </a:solidFill>
              </a:rPr>
              <a:t>Document Analysis</a:t>
            </a:r>
            <a:endParaRPr sz="2120">
              <a:solidFill>
                <a:srgbClr val="002F60"/>
              </a:solidFill>
            </a:endParaRPr>
          </a:p>
        </p:txBody>
      </p:sp>
      <p:sp>
        <p:nvSpPr>
          <p:cNvPr id="154" name="Google Shape;154;p28"/>
          <p:cNvSpPr txBox="1"/>
          <p:nvPr/>
        </p:nvSpPr>
        <p:spPr>
          <a:xfrm>
            <a:off x="6270600" y="2574100"/>
            <a:ext cx="290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graphicFrame>
        <p:nvGraphicFramePr>
          <p:cNvPr id="155" name="Google Shape;155;p28"/>
          <p:cNvGraphicFramePr/>
          <p:nvPr/>
        </p:nvGraphicFramePr>
        <p:xfrm>
          <a:off x="718225" y="1108375"/>
          <a:ext cx="7707550" cy="3730525"/>
        </p:xfrm>
        <a:graphic>
          <a:graphicData uri="http://schemas.openxmlformats.org/drawingml/2006/table">
            <a:tbl>
              <a:tblPr>
                <a:noFill/>
                <a:tableStyleId>{DD7CB580-1305-40BD-92EA-BA77BBC7B722}</a:tableStyleId>
              </a:tblPr>
              <a:tblGrid>
                <a:gridCol w="4023425">
                  <a:extLst>
                    <a:ext uri="{9D8B030D-6E8A-4147-A177-3AD203B41FA5}">
                      <a16:colId xmlns:a16="http://schemas.microsoft.com/office/drawing/2014/main" val="20000"/>
                    </a:ext>
                  </a:extLst>
                </a:gridCol>
                <a:gridCol w="3684125">
                  <a:extLst>
                    <a:ext uri="{9D8B030D-6E8A-4147-A177-3AD203B41FA5}">
                      <a16:colId xmlns:a16="http://schemas.microsoft.com/office/drawing/2014/main" val="20001"/>
                    </a:ext>
                  </a:extLst>
                </a:gridCol>
              </a:tblGrid>
              <a:tr h="3730525">
                <a:tc>
                  <a:txBody>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dk2"/>
                          </a:solidFill>
                        </a:rPr>
                        <a:t>Question:</a:t>
                      </a:r>
                      <a:r>
                        <a:rPr lang="en" sz="1800">
                          <a:solidFill>
                            <a:schemeClr val="dk2"/>
                          </a:solidFill>
                        </a:rPr>
                        <a:t> </a:t>
                      </a:r>
                      <a:r>
                        <a:rPr lang="en" sz="1600">
                          <a:solidFill>
                            <a:schemeClr val="dk2"/>
                          </a:solidFill>
                        </a:rPr>
                        <a:t>What are </a:t>
                      </a:r>
                      <a:r>
                        <a:rPr lang="en" sz="1600" u="sng">
                          <a:solidFill>
                            <a:schemeClr val="dk2"/>
                          </a:solidFill>
                        </a:rPr>
                        <a:t>facilitators and barriers</a:t>
                      </a:r>
                      <a:r>
                        <a:rPr lang="en" sz="1600">
                          <a:solidFill>
                            <a:schemeClr val="dk2"/>
                          </a:solidFill>
                        </a:rPr>
                        <a:t> to collaboratively developing and implementing Indigenous Graduate Education in Nursing across five institutions in BC?</a:t>
                      </a:r>
                      <a:r>
                        <a:rPr lang="en" sz="1800">
                          <a:solidFill>
                            <a:schemeClr val="dk2"/>
                          </a:solidFill>
                        </a:rPr>
                        <a:t> </a:t>
                      </a:r>
                      <a:endParaRPr sz="1800">
                        <a:solidFill>
                          <a:schemeClr val="dk2"/>
                        </a:solidFill>
                      </a:endParaRPr>
                    </a:p>
                    <a:p>
                      <a:pPr marL="0" lvl="0" indent="0" algn="l" rtl="0">
                        <a:spcBef>
                          <a:spcPts val="1200"/>
                        </a:spcBef>
                        <a:spcAft>
                          <a:spcPts val="0"/>
                        </a:spcAft>
                        <a:buClr>
                          <a:schemeClr val="dk1"/>
                        </a:buClr>
                        <a:buSzPts val="1100"/>
                        <a:buFont typeface="Arial"/>
                        <a:buNone/>
                      </a:pPr>
                      <a:r>
                        <a:rPr lang="en" sz="1800" b="1">
                          <a:solidFill>
                            <a:schemeClr val="dk2"/>
                          </a:solidFill>
                        </a:rPr>
                        <a:t>Progress:</a:t>
                      </a:r>
                      <a:r>
                        <a:rPr lang="en" sz="1800">
                          <a:solidFill>
                            <a:schemeClr val="dk2"/>
                          </a:solidFill>
                        </a:rPr>
                        <a:t> </a:t>
                      </a:r>
                      <a:endParaRPr sz="1800">
                        <a:solidFill>
                          <a:schemeClr val="dk2"/>
                        </a:solidFill>
                      </a:endParaRPr>
                    </a:p>
                    <a:p>
                      <a:pPr marL="457200" lvl="0" indent="-317500" algn="l" rtl="0">
                        <a:spcBef>
                          <a:spcPts val="1200"/>
                        </a:spcBef>
                        <a:spcAft>
                          <a:spcPts val="0"/>
                        </a:spcAft>
                        <a:buClr>
                          <a:schemeClr val="dk2"/>
                        </a:buClr>
                        <a:buSzPts val="1400"/>
                        <a:buChar char="●"/>
                      </a:pPr>
                      <a:r>
                        <a:rPr lang="en">
                          <a:solidFill>
                            <a:schemeClr val="dk2"/>
                          </a:solidFill>
                        </a:rPr>
                        <a:t>Collaborate on sub-questions</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Fine-tune analytic framework</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Await documents from sites &amp; working groups</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Recruit analysis team members!</a:t>
                      </a:r>
                      <a:endParaRPr sz="1800">
                        <a:solidFill>
                          <a:schemeClr val="dk2"/>
                        </a:solidFill>
                      </a:endParaRPr>
                    </a:p>
                  </a:txBody>
                  <a:tcPr marL="91425" marR="91425" marT="91425" marB="91425">
                    <a:lnR w="9525" cap="flat" cmpd="sng">
                      <a:solidFill>
                        <a:srgbClr val="999999"/>
                      </a:solidFill>
                      <a:prstDash val="solid"/>
                      <a:round/>
                      <a:headEnd type="none" w="sm" len="sm"/>
                      <a:tailEnd type="none" w="sm" len="sm"/>
                    </a:lnR>
                  </a:tcPr>
                </a:tc>
                <a:tc>
                  <a:txBody>
                    <a:bodyPr/>
                    <a:lstStyle/>
                    <a:p>
                      <a:pPr marL="0" lvl="0" indent="0" algn="l" rtl="0">
                        <a:lnSpc>
                          <a:spcPct val="100000"/>
                        </a:lnSpc>
                        <a:spcBef>
                          <a:spcPts val="0"/>
                        </a:spcBef>
                        <a:spcAft>
                          <a:spcPts val="0"/>
                        </a:spcAft>
                        <a:buNone/>
                      </a:pPr>
                      <a:r>
                        <a:rPr lang="en" sz="1600" b="1">
                          <a:solidFill>
                            <a:schemeClr val="dk2"/>
                          </a:solidFill>
                        </a:rPr>
                        <a:t>Documents</a:t>
                      </a:r>
                      <a:r>
                        <a:rPr lang="en" sz="1200" b="1">
                          <a:solidFill>
                            <a:schemeClr val="dk2"/>
                          </a:solidFill>
                        </a:rPr>
                        <a:t>:</a:t>
                      </a:r>
                      <a:r>
                        <a:rPr lang="en" sz="1200">
                          <a:solidFill>
                            <a:schemeClr val="dk2"/>
                          </a:solidFill>
                        </a:rPr>
                        <a:t>  </a:t>
                      </a:r>
                      <a:endParaRPr sz="1200">
                        <a:solidFill>
                          <a:schemeClr val="dk2"/>
                        </a:solidFill>
                      </a:endParaRPr>
                    </a:p>
                    <a:p>
                      <a:pPr marL="0" lvl="0" indent="0" algn="l" rtl="0">
                        <a:lnSpc>
                          <a:spcPct val="100000"/>
                        </a:lnSpc>
                        <a:spcBef>
                          <a:spcPts val="1200"/>
                        </a:spcBef>
                        <a:spcAft>
                          <a:spcPts val="0"/>
                        </a:spcAft>
                        <a:buNone/>
                      </a:pPr>
                      <a:r>
                        <a:rPr lang="en">
                          <a:solidFill>
                            <a:schemeClr val="dk1"/>
                          </a:solidFill>
                          <a:highlight>
                            <a:srgbClr val="F6B26B"/>
                          </a:highlight>
                        </a:rPr>
                        <a:t>1. </a:t>
                      </a:r>
                      <a:r>
                        <a:rPr lang="en" u="sng">
                          <a:solidFill>
                            <a:schemeClr val="dk1"/>
                          </a:solidFill>
                          <a:highlight>
                            <a:srgbClr val="F6B26B"/>
                          </a:highlight>
                        </a:rPr>
                        <a:t>Process </a:t>
                      </a:r>
                      <a:r>
                        <a:rPr lang="en">
                          <a:solidFill>
                            <a:schemeClr val="dk1"/>
                          </a:solidFill>
                          <a:highlight>
                            <a:srgbClr val="F6B26B"/>
                          </a:highlight>
                        </a:rPr>
                        <a:t>- meeting minutes, emails</a:t>
                      </a:r>
                      <a:endParaRPr>
                        <a:solidFill>
                          <a:schemeClr val="dk1"/>
                        </a:solidFill>
                        <a:highlight>
                          <a:srgbClr val="F6B26B"/>
                        </a:highlight>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highlight>
                            <a:srgbClr val="F6B26B"/>
                          </a:highlight>
                        </a:rPr>
                        <a:t>2. </a:t>
                      </a:r>
                      <a:r>
                        <a:rPr lang="en" u="sng">
                          <a:solidFill>
                            <a:schemeClr val="dk1"/>
                          </a:solidFill>
                          <a:highlight>
                            <a:srgbClr val="F6B26B"/>
                          </a:highlight>
                        </a:rPr>
                        <a:t>Context </a:t>
                      </a:r>
                      <a:r>
                        <a:rPr lang="en">
                          <a:solidFill>
                            <a:schemeClr val="dk1"/>
                          </a:solidFill>
                          <a:highlight>
                            <a:srgbClr val="F6B26B"/>
                          </a:highlight>
                        </a:rPr>
                        <a:t>- SON strategic plans, curriculum, learning outcomes, TRC, CINA &amp; CASN frameworks</a:t>
                      </a:r>
                      <a:endParaRPr>
                        <a:solidFill>
                          <a:schemeClr val="dk1"/>
                        </a:solidFill>
                        <a:highlight>
                          <a:srgbClr val="F6B26B"/>
                        </a:highlight>
                      </a:endParaRPr>
                    </a:p>
                    <a:p>
                      <a:pPr marL="457200" lvl="0" indent="0" algn="l" rtl="0">
                        <a:spcBef>
                          <a:spcPts val="1200"/>
                        </a:spcBef>
                        <a:spcAft>
                          <a:spcPts val="0"/>
                        </a:spcAft>
                        <a:buNone/>
                      </a:pPr>
                      <a:endParaRPr>
                        <a:solidFill>
                          <a:schemeClr val="dk2"/>
                        </a:solidFill>
                      </a:endParaRPr>
                    </a:p>
                    <a:p>
                      <a:pPr marL="0" lvl="0" indent="0" algn="l" rtl="0">
                        <a:spcBef>
                          <a:spcPts val="1200"/>
                        </a:spcBef>
                        <a:spcAft>
                          <a:spcPts val="0"/>
                        </a:spcAft>
                        <a:buNone/>
                      </a:pPr>
                      <a:endParaRPr sz="1800" b="1">
                        <a:solidFill>
                          <a:schemeClr val="dk2"/>
                        </a:solidFill>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56" name="Google Shape;156;p28"/>
          <p:cNvPicPr preferRelativeResize="0"/>
          <p:nvPr/>
        </p:nvPicPr>
        <p:blipFill>
          <a:blip r:embed="rId3">
            <a:alphaModFix/>
          </a:blip>
          <a:stretch>
            <a:fillRect/>
          </a:stretch>
        </p:blipFill>
        <p:spPr>
          <a:xfrm>
            <a:off x="5495925" y="2684350"/>
            <a:ext cx="2200275" cy="2088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311700" y="445025"/>
            <a:ext cx="8520600" cy="572700"/>
          </a:xfrm>
          <a:prstGeom prst="rect">
            <a:avLst/>
          </a:prstGeom>
          <a:solidFill>
            <a:srgbClr val="CCCCCC"/>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2F60"/>
                </a:solidFill>
              </a:rPr>
              <a:t>Budget Overview</a:t>
            </a:r>
            <a:endParaRPr>
              <a:solidFill>
                <a:srgbClr val="002F60"/>
              </a:solidFill>
            </a:endParaRPr>
          </a:p>
        </p:txBody>
      </p:sp>
      <p:graphicFrame>
        <p:nvGraphicFramePr>
          <p:cNvPr id="162" name="Google Shape;162;p29"/>
          <p:cNvGraphicFramePr/>
          <p:nvPr/>
        </p:nvGraphicFramePr>
        <p:xfrm>
          <a:off x="494528" y="1108450"/>
          <a:ext cx="7620575" cy="3695745"/>
        </p:xfrm>
        <a:graphic>
          <a:graphicData uri="http://schemas.openxmlformats.org/drawingml/2006/table">
            <a:tbl>
              <a:tblPr>
                <a:noFill/>
                <a:tableStyleId>{DD7CB580-1305-40BD-92EA-BA77BBC7B722}</a:tableStyleId>
              </a:tblPr>
              <a:tblGrid>
                <a:gridCol w="1395175">
                  <a:extLst>
                    <a:ext uri="{9D8B030D-6E8A-4147-A177-3AD203B41FA5}">
                      <a16:colId xmlns:a16="http://schemas.microsoft.com/office/drawing/2014/main" val="20000"/>
                    </a:ext>
                  </a:extLst>
                </a:gridCol>
                <a:gridCol w="1439325">
                  <a:extLst>
                    <a:ext uri="{9D8B030D-6E8A-4147-A177-3AD203B41FA5}">
                      <a16:colId xmlns:a16="http://schemas.microsoft.com/office/drawing/2014/main" val="20001"/>
                    </a:ext>
                  </a:extLst>
                </a:gridCol>
                <a:gridCol w="2049925">
                  <a:extLst>
                    <a:ext uri="{9D8B030D-6E8A-4147-A177-3AD203B41FA5}">
                      <a16:colId xmlns:a16="http://schemas.microsoft.com/office/drawing/2014/main" val="20002"/>
                    </a:ext>
                  </a:extLst>
                </a:gridCol>
                <a:gridCol w="1392825">
                  <a:extLst>
                    <a:ext uri="{9D8B030D-6E8A-4147-A177-3AD203B41FA5}">
                      <a16:colId xmlns:a16="http://schemas.microsoft.com/office/drawing/2014/main" val="20003"/>
                    </a:ext>
                  </a:extLst>
                </a:gridCol>
                <a:gridCol w="1343325">
                  <a:extLst>
                    <a:ext uri="{9D8B030D-6E8A-4147-A177-3AD203B41FA5}">
                      <a16:colId xmlns:a16="http://schemas.microsoft.com/office/drawing/2014/main" val="20004"/>
                    </a:ext>
                  </a:extLst>
                </a:gridCol>
              </a:tblGrid>
              <a:tr h="5744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Year 1 2022-23</a:t>
                      </a:r>
                      <a:endParaRPr/>
                    </a:p>
                  </a:txBody>
                  <a:tcPr marL="91425" marR="91425" marT="91425" marB="91425"/>
                </a:tc>
                <a:tc>
                  <a:txBody>
                    <a:bodyPr/>
                    <a:lstStyle/>
                    <a:p>
                      <a:pPr marL="0" lvl="0" indent="0" algn="l" rtl="0">
                        <a:spcBef>
                          <a:spcPts val="0"/>
                        </a:spcBef>
                        <a:spcAft>
                          <a:spcPts val="0"/>
                        </a:spcAft>
                        <a:buNone/>
                      </a:pPr>
                      <a:r>
                        <a:rPr lang="en"/>
                        <a:t>Year 2 2023-2024 </a:t>
                      </a:r>
                      <a:endParaRPr/>
                    </a:p>
                    <a:p>
                      <a:pPr marL="0" lvl="0" indent="0" algn="l" rtl="0">
                        <a:spcBef>
                          <a:spcPts val="0"/>
                        </a:spcBef>
                        <a:spcAft>
                          <a:spcPts val="0"/>
                        </a:spcAft>
                        <a:buNone/>
                      </a:pPr>
                      <a:r>
                        <a:rPr lang="en"/>
                        <a:t>to date</a:t>
                      </a:r>
                      <a:endParaRPr/>
                    </a:p>
                  </a:txBody>
                  <a:tcPr marL="91425" marR="91425" marT="91425" marB="91425"/>
                </a:tc>
                <a:tc>
                  <a:txBody>
                    <a:bodyPr/>
                    <a:lstStyle/>
                    <a:p>
                      <a:pPr marL="0" lvl="0" indent="0" algn="l" rtl="0">
                        <a:spcBef>
                          <a:spcPts val="0"/>
                        </a:spcBef>
                        <a:spcAft>
                          <a:spcPts val="0"/>
                        </a:spcAft>
                        <a:buNone/>
                      </a:pPr>
                      <a:r>
                        <a:rPr lang="en"/>
                        <a:t>Year 3 2024-2025</a:t>
                      </a:r>
                      <a:endParaRPr/>
                    </a:p>
                  </a:txBody>
                  <a:tcPr marL="91425" marR="91425" marT="91425" marB="91425"/>
                </a:tc>
                <a:tc>
                  <a:txBody>
                    <a:bodyPr/>
                    <a:lstStyle/>
                    <a:p>
                      <a:pPr marL="0" lvl="0" indent="0" algn="l" rtl="0">
                        <a:spcBef>
                          <a:spcPts val="0"/>
                        </a:spcBef>
                        <a:spcAft>
                          <a:spcPts val="0"/>
                        </a:spcAft>
                        <a:buNone/>
                      </a:pPr>
                      <a:r>
                        <a:rPr lang="en"/>
                        <a:t>Year 4 2025-2026</a:t>
                      </a:r>
                      <a:endParaRPr/>
                    </a:p>
                  </a:txBody>
                  <a:tcPr marL="91425" marR="91425" marT="91425" marB="91425"/>
                </a:tc>
                <a:extLst>
                  <a:ext uri="{0D108BD9-81ED-4DB2-BD59-A6C34878D82A}">
                    <a16:rowId xmlns:a16="http://schemas.microsoft.com/office/drawing/2014/main" val="10000"/>
                  </a:ext>
                </a:extLst>
              </a:tr>
              <a:tr h="404025">
                <a:tc>
                  <a:txBody>
                    <a:bodyPr/>
                    <a:lstStyle/>
                    <a:p>
                      <a:pPr marL="0" lvl="0" indent="0" algn="l" rtl="0">
                        <a:spcBef>
                          <a:spcPts val="0"/>
                        </a:spcBef>
                        <a:spcAft>
                          <a:spcPts val="0"/>
                        </a:spcAft>
                        <a:buNone/>
                      </a:pPr>
                      <a:r>
                        <a:rPr lang="en"/>
                        <a:t>Received</a:t>
                      </a:r>
                      <a:endParaRPr/>
                    </a:p>
                  </a:txBody>
                  <a:tcPr marL="91425" marR="91425" marT="91425" marB="91425"/>
                </a:tc>
                <a:tc>
                  <a:txBody>
                    <a:bodyPr/>
                    <a:lstStyle/>
                    <a:p>
                      <a:pPr marL="0" lvl="0" indent="0" algn="l" rtl="0">
                        <a:spcBef>
                          <a:spcPts val="0"/>
                        </a:spcBef>
                        <a:spcAft>
                          <a:spcPts val="0"/>
                        </a:spcAft>
                        <a:buNone/>
                      </a:pPr>
                      <a:r>
                        <a:rPr lang="en"/>
                        <a:t>$171,180</a:t>
                      </a:r>
                      <a:endParaRPr/>
                    </a:p>
                  </a:txBody>
                  <a:tcPr marL="91425" marR="91425" marT="91425" marB="91425"/>
                </a:tc>
                <a:tc>
                  <a:txBody>
                    <a:bodyPr/>
                    <a:lstStyle/>
                    <a:p>
                      <a:pPr marL="0" lvl="0" indent="0" algn="l" rtl="0">
                        <a:spcBef>
                          <a:spcPts val="0"/>
                        </a:spcBef>
                        <a:spcAft>
                          <a:spcPts val="0"/>
                        </a:spcAft>
                        <a:buNone/>
                      </a:pPr>
                      <a:r>
                        <a:rPr lang="en"/>
                        <a:t>$171,180</a:t>
                      </a:r>
                      <a:endParaRPr/>
                    </a:p>
                  </a:txBody>
                  <a:tcPr marL="91425" marR="91425" marT="91425" marB="91425"/>
                </a:tc>
                <a:tc>
                  <a:txBody>
                    <a:bodyPr/>
                    <a:lstStyle/>
                    <a:p>
                      <a:pPr marL="0" lvl="0" indent="0" algn="l" rtl="0">
                        <a:spcBef>
                          <a:spcPts val="0"/>
                        </a:spcBef>
                        <a:spcAft>
                          <a:spcPts val="0"/>
                        </a:spcAft>
                        <a:buNone/>
                      </a:pPr>
                      <a:r>
                        <a:rPr lang="en"/>
                        <a:t>$171,180</a:t>
                      </a:r>
                      <a:endParaRPr/>
                    </a:p>
                  </a:txBody>
                  <a:tcPr marL="91425" marR="91425" marT="91425" marB="91425"/>
                </a:tc>
                <a:tc>
                  <a:txBody>
                    <a:bodyPr/>
                    <a:lstStyle/>
                    <a:p>
                      <a:pPr marL="0" lvl="0" indent="0" algn="l" rtl="0">
                        <a:spcBef>
                          <a:spcPts val="0"/>
                        </a:spcBef>
                        <a:spcAft>
                          <a:spcPts val="0"/>
                        </a:spcAft>
                        <a:buNone/>
                      </a:pPr>
                      <a:r>
                        <a:rPr lang="en"/>
                        <a:t>$171,180</a:t>
                      </a:r>
                      <a:endParaRPr/>
                    </a:p>
                  </a:txBody>
                  <a:tcPr marL="91425" marR="91425" marT="91425" marB="91425"/>
                </a:tc>
                <a:extLst>
                  <a:ext uri="{0D108BD9-81ED-4DB2-BD59-A6C34878D82A}">
                    <a16:rowId xmlns:a16="http://schemas.microsoft.com/office/drawing/2014/main" val="10001"/>
                  </a:ext>
                </a:extLst>
              </a:tr>
              <a:tr h="976575">
                <a:tc>
                  <a:txBody>
                    <a:bodyPr/>
                    <a:lstStyle/>
                    <a:p>
                      <a:pPr marL="0" lvl="0" indent="0" algn="l" rtl="0">
                        <a:spcBef>
                          <a:spcPts val="0"/>
                        </a:spcBef>
                        <a:spcAft>
                          <a:spcPts val="0"/>
                        </a:spcAft>
                        <a:buNone/>
                      </a:pPr>
                      <a:r>
                        <a:rPr lang="en"/>
                        <a:t>Research Spent</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E50024"/>
                          </a:solidFill>
                        </a:rPr>
                        <a:t>$60,868</a:t>
                      </a:r>
                      <a:endParaRPr>
                        <a:solidFill>
                          <a:srgbClr val="E50024"/>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E50024"/>
                          </a:solidFill>
                        </a:rPr>
                        <a:t>$50,122</a:t>
                      </a:r>
                      <a:r>
                        <a:rPr lang="en">
                          <a:solidFill>
                            <a:srgbClr val="FF0000"/>
                          </a:solidFill>
                        </a:rPr>
                        <a:t> </a:t>
                      </a:r>
                      <a:r>
                        <a:rPr lang="en">
                          <a:solidFill>
                            <a:schemeClr val="dk1"/>
                          </a:solidFill>
                        </a:rPr>
                        <a:t>and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rgbClr val="E50024"/>
                          </a:solidFill>
                        </a:rPr>
                        <a:t>( $181,798 transfers  for years 1-3)</a:t>
                      </a:r>
                      <a:endParaRPr>
                        <a:solidFill>
                          <a:srgbClr val="E50024"/>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solidFill>
                          <a:srgbClr val="E50024"/>
                        </a:solidFill>
                      </a:endParaRPr>
                    </a:p>
                    <a:p>
                      <a:pPr marL="0" lvl="0" indent="0" algn="l" rtl="0">
                        <a:spcBef>
                          <a:spcPts val="0"/>
                        </a:spcBef>
                        <a:spcAft>
                          <a:spcPts val="0"/>
                        </a:spcAft>
                        <a:buNone/>
                      </a:pPr>
                      <a:endParaRPr>
                        <a:solidFill>
                          <a:srgbClr val="E50024"/>
                        </a:solidFill>
                      </a:endParaRPr>
                    </a:p>
                    <a:p>
                      <a:pPr marL="0" lvl="0" indent="0" algn="l" rtl="0">
                        <a:spcBef>
                          <a:spcPts val="0"/>
                        </a:spcBef>
                        <a:spcAft>
                          <a:spcPts val="0"/>
                        </a:spcAft>
                        <a:buClr>
                          <a:schemeClr val="dk1"/>
                        </a:buClr>
                        <a:buSzPts val="1100"/>
                        <a:buFont typeface="Arial"/>
                        <a:buNone/>
                      </a:pP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74450">
                <a:tc>
                  <a:txBody>
                    <a:bodyPr/>
                    <a:lstStyle/>
                    <a:p>
                      <a:pPr marL="0" lvl="0" indent="0" algn="l" rtl="0">
                        <a:spcBef>
                          <a:spcPts val="0"/>
                        </a:spcBef>
                        <a:spcAft>
                          <a:spcPts val="0"/>
                        </a:spcAft>
                        <a:buNone/>
                      </a:pPr>
                      <a:r>
                        <a:rPr lang="en"/>
                        <a:t>Remaining - cumulative</a:t>
                      </a:r>
                      <a:endParaRPr/>
                    </a:p>
                  </a:txBody>
                  <a:tcPr marL="91425" marR="91425" marT="91425" marB="91425">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$110,312</a:t>
                      </a:r>
                      <a:endParaRPr>
                        <a:solidFill>
                          <a:schemeClr val="dk1"/>
                        </a:solidFill>
                      </a:endParaRPr>
                    </a:p>
                  </a:txBody>
                  <a:tcPr marL="91425" marR="91425" marT="91425" marB="91425">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$110,440</a:t>
                      </a:r>
                      <a:endParaRPr>
                        <a:solidFill>
                          <a:srgbClr val="FF0000"/>
                        </a:solidFill>
                      </a:endParaRPr>
                    </a:p>
                  </a:txBody>
                  <a:tcPr marL="91425" marR="91425" marT="91425" marB="91425">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$281,620</a:t>
                      </a:r>
                      <a:endParaRPr>
                        <a:solidFill>
                          <a:schemeClr val="dk1"/>
                        </a:solidFill>
                      </a:endParaRPr>
                    </a:p>
                    <a:p>
                      <a:pPr marL="0" lvl="0" indent="0" algn="l"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$452,800</a:t>
                      </a:r>
                      <a:endParaRPr>
                        <a:solidFill>
                          <a:schemeClr val="dk1"/>
                        </a:solidFill>
                      </a:endParaRPr>
                    </a:p>
                    <a:p>
                      <a:pPr marL="0" lvl="0" indent="0" algn="l" rtl="0">
                        <a:spcBef>
                          <a:spcPts val="0"/>
                        </a:spcBef>
                        <a:spcAft>
                          <a:spcPts val="0"/>
                        </a:spcAft>
                        <a:buNone/>
                      </a:pPr>
                      <a:endParaRPr/>
                    </a:p>
                  </a:txBody>
                  <a:tcPr marL="91425" marR="91425" marT="91425" marB="91425">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976575">
                <a:tc>
                  <a:txBody>
                    <a:bodyPr/>
                    <a:lstStyle/>
                    <a:p>
                      <a:pPr marL="0" lvl="0" indent="0" algn="l" rtl="0">
                        <a:spcBef>
                          <a:spcPts val="0"/>
                        </a:spcBef>
                        <a:spcAft>
                          <a:spcPts val="0"/>
                        </a:spcAft>
                        <a:buNone/>
                      </a:pPr>
                      <a:r>
                        <a:rPr lang="en"/>
                        <a:t>Program</a:t>
                      </a:r>
                      <a:endParaRPr/>
                    </a:p>
                    <a:p>
                      <a:pPr marL="0" lvl="0" indent="0" algn="l" rtl="0">
                        <a:spcBef>
                          <a:spcPts val="0"/>
                        </a:spcBef>
                        <a:spcAft>
                          <a:spcPts val="0"/>
                        </a:spcAft>
                        <a:buNone/>
                      </a:pPr>
                      <a:r>
                        <a:rPr lang="en"/>
                        <a:t>$2,635,000</a:t>
                      </a: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endParaRPr>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$445,000</a:t>
                      </a:r>
                      <a:endParaRPr>
                        <a:solidFill>
                          <a:schemeClr val="dk1"/>
                        </a:solidFill>
                      </a:endParaRPr>
                    </a:p>
                    <a:p>
                      <a:pPr marL="0" lvl="0" indent="0" algn="l" rtl="0">
                        <a:spcBef>
                          <a:spcPts val="0"/>
                        </a:spcBef>
                        <a:spcAft>
                          <a:spcPts val="0"/>
                        </a:spcAft>
                        <a:buNone/>
                      </a:pPr>
                      <a:r>
                        <a:rPr lang="en">
                          <a:solidFill>
                            <a:srgbClr val="E50024"/>
                          </a:solidFill>
                        </a:rPr>
                        <a:t>$25,000/site </a:t>
                      </a:r>
                      <a:endParaRPr>
                        <a:solidFill>
                          <a:srgbClr val="E50024"/>
                        </a:solidFill>
                      </a:endParaRPr>
                    </a:p>
                    <a:p>
                      <a:pPr marL="0" lvl="0" indent="0" algn="l" rtl="0">
                        <a:spcBef>
                          <a:spcPts val="0"/>
                        </a:spcBef>
                        <a:spcAft>
                          <a:spcPts val="0"/>
                        </a:spcAft>
                        <a:buClr>
                          <a:schemeClr val="dk1"/>
                        </a:buClr>
                        <a:buSzPts val="1100"/>
                        <a:buFont typeface="Arial"/>
                        <a:buNone/>
                      </a:pPr>
                      <a:r>
                        <a:rPr lang="en">
                          <a:solidFill>
                            <a:srgbClr val="E50024"/>
                          </a:solidFill>
                        </a:rPr>
                        <a:t>$850/mth stipend</a:t>
                      </a:r>
                      <a:endParaRPr>
                        <a:solidFill>
                          <a:srgbClr val="E50024"/>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$1,095,000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$1,095,000</a:t>
                      </a:r>
                      <a:endParaRPr/>
                    </a:p>
                  </a:txBody>
                  <a:tcPr marL="91425" marR="91425" marT="91425" marB="91425">
                    <a:lnL w="952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64" name="Google Shape;164;p29"/>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xfrm>
            <a:off x="311700" y="445025"/>
            <a:ext cx="8520600" cy="572700"/>
          </a:xfrm>
          <a:prstGeom prst="rect">
            <a:avLst/>
          </a:prstGeom>
          <a:solidFill>
            <a:srgbClr val="CCCCCC"/>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2F60"/>
                </a:solidFill>
              </a:rPr>
              <a:t>Timeline</a:t>
            </a:r>
            <a:endParaRPr>
              <a:solidFill>
                <a:srgbClr val="002F60"/>
              </a:solidFill>
            </a:endParaRPr>
          </a:p>
        </p:txBody>
      </p:sp>
      <p:grpSp>
        <p:nvGrpSpPr>
          <p:cNvPr id="170" name="Google Shape;170;p30"/>
          <p:cNvGrpSpPr/>
          <p:nvPr/>
        </p:nvGrpSpPr>
        <p:grpSpPr>
          <a:xfrm>
            <a:off x="1087525" y="1574025"/>
            <a:ext cx="1834900" cy="3162600"/>
            <a:chOff x="1083025" y="1574025"/>
            <a:chExt cx="1834900" cy="3162600"/>
          </a:xfrm>
        </p:grpSpPr>
        <p:sp>
          <p:nvSpPr>
            <p:cNvPr id="171" name="Google Shape;171;p30"/>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0C57D3"/>
                  </a:solidFill>
                  <a:latin typeface="Roboto"/>
                  <a:ea typeface="Roboto"/>
                  <a:cs typeface="Roboto"/>
                  <a:sym typeface="Roboto"/>
                </a:rPr>
                <a:t>2022</a:t>
              </a:r>
              <a:endParaRPr sz="800">
                <a:solidFill>
                  <a:srgbClr val="0C57D3"/>
                </a:solidFill>
                <a:latin typeface="Roboto"/>
                <a:ea typeface="Roboto"/>
                <a:cs typeface="Roboto"/>
                <a:sym typeface="Roboto"/>
              </a:endParaRPr>
            </a:p>
          </p:txBody>
        </p:sp>
        <p:sp>
          <p:nvSpPr>
            <p:cNvPr id="172" name="Google Shape;172;p30"/>
            <p:cNvSpPr txBox="1"/>
            <p:nvPr/>
          </p:nvSpPr>
          <p:spPr>
            <a:xfrm>
              <a:off x="1247975" y="2941425"/>
              <a:ext cx="1505100" cy="17952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rgbClr val="0C57D3"/>
                  </a:solidFill>
                  <a:latin typeface="Roboto"/>
                  <a:ea typeface="Roboto"/>
                  <a:cs typeface="Roboto"/>
                  <a:sym typeface="Roboto"/>
                </a:rPr>
                <a:t>Phase 1. Community Engagement &amp; Partnership Development</a:t>
              </a:r>
              <a:endParaRPr sz="1000" b="1">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 sz="800">
                  <a:solidFill>
                    <a:srgbClr val="0C57D3"/>
                  </a:solidFill>
                  <a:latin typeface="Roboto"/>
                  <a:ea typeface="Roboto"/>
                  <a:cs typeface="Roboto"/>
                  <a:sym typeface="Roboto"/>
                </a:rPr>
                <a:t>Co-develop strategic engagement process</a:t>
              </a:r>
              <a:endParaRPr sz="800">
                <a:solidFill>
                  <a:srgbClr val="0C57D3"/>
                </a:solidFill>
                <a:latin typeface="Roboto"/>
                <a:ea typeface="Roboto"/>
                <a:cs typeface="Roboto"/>
                <a:sym typeface="Roboto"/>
              </a:endParaRPr>
            </a:p>
            <a:p>
              <a:pPr marL="0" lvl="0" indent="0" algn="l" rtl="0">
                <a:lnSpc>
                  <a:spcPct val="115000"/>
                </a:lnSpc>
                <a:spcBef>
                  <a:spcPts val="0"/>
                </a:spcBef>
                <a:spcAft>
                  <a:spcPts val="0"/>
                </a:spcAft>
                <a:buNone/>
              </a:pPr>
              <a:endParaRPr sz="800" b="1">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 sz="1000" b="1">
                  <a:solidFill>
                    <a:srgbClr val="0C57D3"/>
                  </a:solidFill>
                  <a:latin typeface="Roboto"/>
                  <a:ea typeface="Roboto"/>
                  <a:cs typeface="Roboto"/>
                  <a:sym typeface="Roboto"/>
                </a:rPr>
                <a:t>Phase 2. Two-way learning and evaluation processes</a:t>
              </a:r>
              <a:endParaRPr sz="1000" b="1">
                <a:solidFill>
                  <a:srgbClr val="0C57D3"/>
                </a:solidFill>
                <a:latin typeface="Roboto"/>
                <a:ea typeface="Roboto"/>
                <a:cs typeface="Roboto"/>
                <a:sym typeface="Roboto"/>
              </a:endParaRPr>
            </a:p>
            <a:p>
              <a:pPr marL="0" lvl="0" indent="0" algn="l" rtl="0">
                <a:lnSpc>
                  <a:spcPct val="115000"/>
                </a:lnSpc>
                <a:spcBef>
                  <a:spcPts val="0"/>
                </a:spcBef>
                <a:spcAft>
                  <a:spcPts val="0"/>
                </a:spcAft>
                <a:buNone/>
              </a:pPr>
              <a:r>
                <a:rPr lang="en" sz="800">
                  <a:solidFill>
                    <a:srgbClr val="0C57D3"/>
                  </a:solidFill>
                  <a:latin typeface="Roboto"/>
                  <a:ea typeface="Roboto"/>
                  <a:cs typeface="Roboto"/>
                  <a:sym typeface="Roboto"/>
                </a:rPr>
                <a:t>Support students in achieving their career goals</a:t>
              </a:r>
              <a:endParaRPr sz="800">
                <a:solidFill>
                  <a:srgbClr val="0C57D3"/>
                </a:solidFill>
                <a:latin typeface="Roboto"/>
                <a:ea typeface="Roboto"/>
                <a:cs typeface="Roboto"/>
                <a:sym typeface="Roboto"/>
              </a:endParaRPr>
            </a:p>
          </p:txBody>
        </p:sp>
        <p:cxnSp>
          <p:nvCxnSpPr>
            <p:cNvPr id="173" name="Google Shape;173;p30"/>
            <p:cNvCxnSpPr/>
            <p:nvPr/>
          </p:nvCxnSpPr>
          <p:spPr>
            <a:xfrm>
              <a:off x="2180202" y="1695421"/>
              <a:ext cx="718500" cy="741900"/>
            </a:xfrm>
            <a:prstGeom prst="straightConnector1">
              <a:avLst/>
            </a:prstGeom>
            <a:noFill/>
            <a:ln w="9525" cap="flat" cmpd="sng">
              <a:solidFill>
                <a:srgbClr val="0D5CDF"/>
              </a:solidFill>
              <a:prstDash val="solid"/>
              <a:round/>
              <a:headEnd type="none" w="sm" len="sm"/>
              <a:tailEnd type="none" w="sm" len="sm"/>
            </a:ln>
          </p:spPr>
        </p:cxnSp>
        <p:sp>
          <p:nvSpPr>
            <p:cNvPr id="174" name="Google Shape;174;p30"/>
            <p:cNvSpPr/>
            <p:nvPr/>
          </p:nvSpPr>
          <p:spPr>
            <a:xfrm flipH="1">
              <a:off x="1083025" y="2306625"/>
              <a:ext cx="1834800" cy="143400"/>
            </a:xfrm>
            <a:prstGeom prst="parallelogram">
              <a:avLst>
                <a:gd name="adj" fmla="val 96952"/>
              </a:avLst>
            </a:prstGeom>
            <a:solidFill>
              <a:srgbClr val="0D5C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5" name="Google Shape;175;p30"/>
            <p:cNvSpPr/>
            <p:nvPr/>
          </p:nvSpPr>
          <p:spPr>
            <a:xfrm>
              <a:off x="1083125" y="2460449"/>
              <a:ext cx="1834800" cy="143400"/>
            </a:xfrm>
            <a:prstGeom prst="parallelogram">
              <a:avLst>
                <a:gd name="adj" fmla="val 96952"/>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30"/>
          <p:cNvGrpSpPr/>
          <p:nvPr/>
        </p:nvGrpSpPr>
        <p:grpSpPr>
          <a:xfrm>
            <a:off x="2796474" y="1574025"/>
            <a:ext cx="1834900" cy="2412450"/>
            <a:chOff x="1083025" y="1574025"/>
            <a:chExt cx="1834900" cy="2412450"/>
          </a:xfrm>
        </p:grpSpPr>
        <p:sp>
          <p:nvSpPr>
            <p:cNvPr id="177" name="Google Shape;177;p30"/>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0C57D3"/>
                  </a:solidFill>
                  <a:latin typeface="Roboto"/>
                  <a:ea typeface="Roboto"/>
                  <a:cs typeface="Roboto"/>
                  <a:sym typeface="Roboto"/>
                </a:rPr>
                <a:t>2023</a:t>
              </a:r>
              <a:endParaRPr sz="800">
                <a:solidFill>
                  <a:srgbClr val="0C57D3"/>
                </a:solidFill>
                <a:latin typeface="Roboto"/>
                <a:ea typeface="Roboto"/>
                <a:cs typeface="Roboto"/>
                <a:sym typeface="Roboto"/>
              </a:endParaRPr>
            </a:p>
          </p:txBody>
        </p:sp>
        <p:sp>
          <p:nvSpPr>
            <p:cNvPr id="178" name="Google Shape;178;p30"/>
            <p:cNvSpPr txBox="1"/>
            <p:nvPr/>
          </p:nvSpPr>
          <p:spPr>
            <a:xfrm>
              <a:off x="1249375" y="2883238"/>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rgbClr val="0C57D3"/>
                  </a:solidFill>
                  <a:latin typeface="Roboto"/>
                  <a:ea typeface="Roboto"/>
                  <a:cs typeface="Roboto"/>
                  <a:sym typeface="Roboto"/>
                </a:rPr>
                <a:t>Phase 3. Research Capacity Building &amp; Strengthening</a:t>
              </a:r>
              <a:endParaRPr sz="1000" b="1">
                <a:solidFill>
                  <a:srgbClr val="0C57D3"/>
                </a:solidFill>
                <a:latin typeface="Roboto"/>
                <a:ea typeface="Roboto"/>
                <a:cs typeface="Roboto"/>
                <a:sym typeface="Roboto"/>
              </a:endParaRPr>
            </a:p>
          </p:txBody>
        </p:sp>
        <p:sp>
          <p:nvSpPr>
            <p:cNvPr id="179" name="Google Shape;179;p30"/>
            <p:cNvSpPr txBox="1"/>
            <p:nvPr/>
          </p:nvSpPr>
          <p:spPr>
            <a:xfrm>
              <a:off x="1229125" y="3249075"/>
              <a:ext cx="1545600" cy="7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0C57D3"/>
                  </a:solidFill>
                  <a:latin typeface="Roboto"/>
                  <a:ea typeface="Roboto"/>
                  <a:cs typeface="Roboto"/>
                  <a:sym typeface="Roboto"/>
                </a:rPr>
                <a:t>Establish Community Education and Research Liaisons (CERL), formation of site advisory teams</a:t>
              </a:r>
              <a:endParaRPr sz="800">
                <a:solidFill>
                  <a:srgbClr val="0C57D3"/>
                </a:solidFill>
                <a:latin typeface="Roboto"/>
                <a:ea typeface="Roboto"/>
                <a:cs typeface="Roboto"/>
                <a:sym typeface="Roboto"/>
              </a:endParaRPr>
            </a:p>
          </p:txBody>
        </p:sp>
        <p:cxnSp>
          <p:nvCxnSpPr>
            <p:cNvPr id="180" name="Google Shape;180;p30"/>
            <p:cNvCxnSpPr/>
            <p:nvPr/>
          </p:nvCxnSpPr>
          <p:spPr>
            <a:xfrm>
              <a:off x="2180202" y="1695421"/>
              <a:ext cx="718500" cy="741900"/>
            </a:xfrm>
            <a:prstGeom prst="straightConnector1">
              <a:avLst/>
            </a:prstGeom>
            <a:noFill/>
            <a:ln w="9525" cap="flat" cmpd="sng">
              <a:solidFill>
                <a:srgbClr val="0D5CDF"/>
              </a:solidFill>
              <a:prstDash val="solid"/>
              <a:round/>
              <a:headEnd type="none" w="sm" len="sm"/>
              <a:tailEnd type="none" w="sm" len="sm"/>
            </a:ln>
          </p:spPr>
        </p:cxnSp>
        <p:sp>
          <p:nvSpPr>
            <p:cNvPr id="181" name="Google Shape;181;p30"/>
            <p:cNvSpPr/>
            <p:nvPr/>
          </p:nvSpPr>
          <p:spPr>
            <a:xfrm flipH="1">
              <a:off x="1083025" y="2306625"/>
              <a:ext cx="1834800" cy="143400"/>
            </a:xfrm>
            <a:prstGeom prst="parallelogram">
              <a:avLst>
                <a:gd name="adj" fmla="val 96952"/>
              </a:avLst>
            </a:prstGeom>
            <a:solidFill>
              <a:srgbClr val="0D5C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2" name="Google Shape;182;p30"/>
            <p:cNvSpPr/>
            <p:nvPr/>
          </p:nvSpPr>
          <p:spPr>
            <a:xfrm>
              <a:off x="1083125" y="2460449"/>
              <a:ext cx="1834800" cy="143400"/>
            </a:xfrm>
            <a:prstGeom prst="parallelogram">
              <a:avLst>
                <a:gd name="adj" fmla="val 96952"/>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30"/>
          <p:cNvGrpSpPr/>
          <p:nvPr/>
        </p:nvGrpSpPr>
        <p:grpSpPr>
          <a:xfrm>
            <a:off x="4508319" y="1573314"/>
            <a:ext cx="1834900" cy="2395975"/>
            <a:chOff x="1083025" y="1574025"/>
            <a:chExt cx="1834900" cy="2395975"/>
          </a:xfrm>
        </p:grpSpPr>
        <p:sp>
          <p:nvSpPr>
            <p:cNvPr id="184" name="Google Shape;184;p30"/>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858585"/>
                  </a:solidFill>
                  <a:latin typeface="Roboto"/>
                  <a:ea typeface="Roboto"/>
                  <a:cs typeface="Roboto"/>
                  <a:sym typeface="Roboto"/>
                </a:rPr>
                <a:t>2024</a:t>
              </a:r>
              <a:endParaRPr sz="800">
                <a:solidFill>
                  <a:srgbClr val="858585"/>
                </a:solidFill>
                <a:latin typeface="Roboto"/>
                <a:ea typeface="Roboto"/>
                <a:cs typeface="Roboto"/>
                <a:sym typeface="Roboto"/>
              </a:endParaRPr>
            </a:p>
          </p:txBody>
        </p:sp>
        <p:sp>
          <p:nvSpPr>
            <p:cNvPr id="185" name="Google Shape;185;p30"/>
            <p:cNvSpPr txBox="1"/>
            <p:nvPr/>
          </p:nvSpPr>
          <p:spPr>
            <a:xfrm>
              <a:off x="1248625" y="284742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rgbClr val="858585"/>
                  </a:solidFill>
                  <a:latin typeface="Roboto"/>
                  <a:ea typeface="Roboto"/>
                  <a:cs typeface="Roboto"/>
                  <a:sym typeface="Roboto"/>
                </a:rPr>
                <a:t>Phase 4. Generative Knowledge and Reciprocity</a:t>
              </a:r>
              <a:endParaRPr sz="1000" b="1">
                <a:solidFill>
                  <a:srgbClr val="858585"/>
                </a:solidFill>
                <a:latin typeface="Roboto"/>
                <a:ea typeface="Roboto"/>
                <a:cs typeface="Roboto"/>
                <a:sym typeface="Roboto"/>
              </a:endParaRPr>
            </a:p>
          </p:txBody>
        </p:sp>
        <p:sp>
          <p:nvSpPr>
            <p:cNvPr id="186" name="Google Shape;186;p30"/>
            <p:cNvSpPr txBox="1"/>
            <p:nvPr/>
          </p:nvSpPr>
          <p:spPr>
            <a:xfrm>
              <a:off x="1228375" y="3232600"/>
              <a:ext cx="1545600" cy="7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858585"/>
                  </a:solidFill>
                  <a:latin typeface="Roboto"/>
                  <a:ea typeface="Roboto"/>
                  <a:cs typeface="Roboto"/>
                  <a:sym typeface="Roboto"/>
                </a:rPr>
                <a:t>Collaboratively develop, implement, and evaluate a culturally safe Indigenous Wellness curricula</a:t>
              </a:r>
              <a:endParaRPr sz="800">
                <a:solidFill>
                  <a:srgbClr val="858585"/>
                </a:solidFill>
                <a:latin typeface="Roboto"/>
                <a:ea typeface="Roboto"/>
                <a:cs typeface="Roboto"/>
                <a:sym typeface="Roboto"/>
              </a:endParaRPr>
            </a:p>
          </p:txBody>
        </p:sp>
        <p:cxnSp>
          <p:nvCxnSpPr>
            <p:cNvPr id="187" name="Google Shape;187;p30"/>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188" name="Google Shape;188;p30"/>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9" name="Google Shape;189;p30"/>
            <p:cNvSpPr/>
            <p:nvPr/>
          </p:nvSpPr>
          <p:spPr>
            <a:xfrm>
              <a:off x="1083125" y="2460449"/>
              <a:ext cx="18348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0"/>
          <p:cNvGrpSpPr/>
          <p:nvPr/>
        </p:nvGrpSpPr>
        <p:grpSpPr>
          <a:xfrm>
            <a:off x="6221583" y="1573303"/>
            <a:ext cx="1834900" cy="2636822"/>
            <a:chOff x="1083025" y="1574025"/>
            <a:chExt cx="1834900" cy="2636822"/>
          </a:xfrm>
        </p:grpSpPr>
        <p:sp>
          <p:nvSpPr>
            <p:cNvPr id="191" name="Google Shape;191;p30"/>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858585"/>
                  </a:solidFill>
                  <a:latin typeface="Roboto"/>
                  <a:ea typeface="Roboto"/>
                  <a:cs typeface="Roboto"/>
                  <a:sym typeface="Roboto"/>
                </a:rPr>
                <a:t>2025</a:t>
              </a:r>
              <a:endParaRPr sz="800">
                <a:solidFill>
                  <a:srgbClr val="858585"/>
                </a:solidFill>
                <a:latin typeface="Roboto"/>
                <a:ea typeface="Roboto"/>
                <a:cs typeface="Roboto"/>
                <a:sym typeface="Roboto"/>
              </a:endParaRPr>
            </a:p>
          </p:txBody>
        </p:sp>
        <p:sp>
          <p:nvSpPr>
            <p:cNvPr id="192" name="Google Shape;192;p30"/>
            <p:cNvSpPr txBox="1"/>
            <p:nvPr/>
          </p:nvSpPr>
          <p:spPr>
            <a:xfrm>
              <a:off x="1247975" y="282837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rgbClr val="858585"/>
                  </a:solidFill>
                  <a:latin typeface="Roboto"/>
                  <a:ea typeface="Roboto"/>
                  <a:cs typeface="Roboto"/>
                  <a:sym typeface="Roboto"/>
                </a:rPr>
                <a:t>Phase 5. Knowledge Interchange &amp; Evaluation</a:t>
              </a:r>
              <a:endParaRPr sz="1000" b="1">
                <a:solidFill>
                  <a:srgbClr val="858585"/>
                </a:solidFill>
                <a:latin typeface="Roboto"/>
                <a:ea typeface="Roboto"/>
                <a:cs typeface="Roboto"/>
                <a:sym typeface="Roboto"/>
              </a:endParaRPr>
            </a:p>
          </p:txBody>
        </p:sp>
        <p:sp>
          <p:nvSpPr>
            <p:cNvPr id="193" name="Google Shape;193;p30"/>
            <p:cNvSpPr txBox="1"/>
            <p:nvPr/>
          </p:nvSpPr>
          <p:spPr>
            <a:xfrm>
              <a:off x="1227617" y="3210647"/>
              <a:ext cx="1545600" cy="100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858585"/>
                  </a:solidFill>
                  <a:latin typeface="Roboto"/>
                  <a:ea typeface="Roboto"/>
                  <a:cs typeface="Roboto"/>
                  <a:sym typeface="Roboto"/>
                </a:rPr>
                <a:t>Appraise experiences of the collective in co-creating the program and processes to support nurses in their communities and students in their schools</a:t>
              </a:r>
              <a:endParaRPr sz="800">
                <a:solidFill>
                  <a:srgbClr val="858585"/>
                </a:solidFill>
                <a:latin typeface="Roboto"/>
                <a:ea typeface="Roboto"/>
                <a:cs typeface="Roboto"/>
                <a:sym typeface="Roboto"/>
              </a:endParaRPr>
            </a:p>
          </p:txBody>
        </p:sp>
        <p:cxnSp>
          <p:nvCxnSpPr>
            <p:cNvPr id="194" name="Google Shape;194;p30"/>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195" name="Google Shape;195;p30"/>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6" name="Google Shape;196;p30"/>
            <p:cNvSpPr/>
            <p:nvPr/>
          </p:nvSpPr>
          <p:spPr>
            <a:xfrm>
              <a:off x="1083125" y="2460449"/>
              <a:ext cx="18348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311700" y="445025"/>
            <a:ext cx="8520600" cy="572700"/>
          </a:xfrm>
          <a:prstGeom prst="rect">
            <a:avLst/>
          </a:prstGeom>
          <a:solidFill>
            <a:srgbClr val="CCCCCC"/>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2F60"/>
                </a:solidFill>
              </a:rPr>
              <a:t>Collaborative Course Blueprint: </a:t>
            </a:r>
            <a:r>
              <a:rPr lang="en" sz="2200">
                <a:solidFill>
                  <a:srgbClr val="002F60"/>
                </a:solidFill>
                <a:latin typeface="Times New Roman"/>
                <a:ea typeface="Times New Roman"/>
                <a:cs typeface="Times New Roman"/>
                <a:sym typeface="Times New Roman"/>
              </a:rPr>
              <a:t>Proposed New IND-W Seminars</a:t>
            </a:r>
            <a:endParaRPr>
              <a:solidFill>
                <a:srgbClr val="002F60"/>
              </a:solidFill>
            </a:endParaRPr>
          </a:p>
        </p:txBody>
      </p:sp>
      <p:sp>
        <p:nvSpPr>
          <p:cNvPr id="202" name="Google Shape;202;p31"/>
          <p:cNvSpPr txBox="1">
            <a:spLocks noGrp="1"/>
          </p:cNvSpPr>
          <p:nvPr>
            <p:ph type="body" idx="1"/>
          </p:nvPr>
        </p:nvSpPr>
        <p:spPr>
          <a:xfrm>
            <a:off x="311700" y="1351375"/>
            <a:ext cx="8520600" cy="3551400"/>
          </a:xfrm>
          <a:prstGeom prst="rect">
            <a:avLst/>
          </a:prstGeom>
          <a:solidFill>
            <a:schemeClr val="lt2"/>
          </a:solid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highlight>
                  <a:srgbClr val="FF9900"/>
                </a:highlight>
                <a:latin typeface="Calibri"/>
                <a:ea typeface="Calibri"/>
                <a:cs typeface="Calibri"/>
                <a:sym typeface="Calibri"/>
              </a:rPr>
              <a:t>Intergenerational Learning 1 </a:t>
            </a:r>
            <a:r>
              <a:rPr lang="en" sz="1200">
                <a:solidFill>
                  <a:schemeClr val="dk1"/>
                </a:solidFill>
                <a:latin typeface="Calibri"/>
                <a:ea typeface="Calibri"/>
                <a:cs typeface="Calibri"/>
                <a:sym typeface="Calibri"/>
              </a:rPr>
              <a:t> - focuses on building relationships with community, students and faculty across the province and situating Indigenous Nursing Research Leadership.</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9900"/>
                </a:highlight>
                <a:latin typeface="Calibri"/>
                <a:ea typeface="Calibri"/>
                <a:cs typeface="Calibri"/>
                <a:sym typeface="Calibri"/>
              </a:rPr>
              <a:t>Intergenerational Learning 2</a:t>
            </a:r>
            <a:r>
              <a:rPr lang="en" sz="1200">
                <a:solidFill>
                  <a:schemeClr val="dk1"/>
                </a:solidFill>
                <a:latin typeface="Calibri"/>
                <a:ea typeface="Calibri"/>
                <a:cs typeface="Calibri"/>
                <a:sym typeface="Calibri"/>
              </a:rPr>
              <a:t> - focuses on further developing critical inquiry skills and embedding Indigenous knowledge into nursing leadership practice.</a:t>
            </a:r>
            <a:r>
              <a:rPr lang="en" sz="1200">
                <a:solidFill>
                  <a:schemeClr val="accent2"/>
                </a:solidFill>
                <a:highlight>
                  <a:srgbClr val="FFFFFF"/>
                </a:highlight>
                <a:latin typeface="Calibri"/>
                <a:ea typeface="Calibri"/>
                <a:cs typeface="Calibri"/>
                <a:sym typeface="Calibri"/>
              </a:rPr>
              <a:t> </a:t>
            </a:r>
            <a:r>
              <a:rPr lang="en" sz="1200">
                <a:solidFill>
                  <a:schemeClr val="dk1"/>
                </a:solidFill>
                <a:latin typeface="Calibri"/>
                <a:ea typeface="Calibri"/>
                <a:cs typeface="Calibri"/>
                <a:sym typeface="Calibri"/>
              </a:rPr>
              <a:t> Includes a land-based immersion experience, fostering deeper understanding of the interconnectedness of Indigenous Knowledges and Indigenous research methodologies.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9900"/>
                </a:highlight>
                <a:latin typeface="Calibri"/>
                <a:ea typeface="Calibri"/>
                <a:cs typeface="Calibri"/>
                <a:sym typeface="Calibri"/>
              </a:rPr>
              <a:t>Intergenerational Learning 3</a:t>
            </a:r>
            <a:r>
              <a:rPr lang="en" sz="1200">
                <a:solidFill>
                  <a:schemeClr val="dk1"/>
                </a:solidFill>
                <a:latin typeface="Calibri"/>
                <a:ea typeface="Calibri"/>
                <a:cs typeface="Calibri"/>
                <a:sym typeface="Calibri"/>
              </a:rPr>
              <a:t> -  focuses on supporting independent scholarship and transitioning into advanced practice roles, as a pivotal learning opportunity for students during the thesis and project phases of their MN studies.  </a:t>
            </a:r>
            <a:endParaRPr sz="1200">
              <a:solidFill>
                <a:schemeClr val="dk1"/>
              </a:solidFill>
              <a:latin typeface="Calibri"/>
              <a:ea typeface="Calibri"/>
              <a:cs typeface="Calibri"/>
              <a:sym typeface="Calibri"/>
            </a:endParaRPr>
          </a:p>
          <a:p>
            <a:pPr marL="0" lvl="0" indent="0" algn="l" rtl="0">
              <a:spcBef>
                <a:spcPts val="8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800"/>
              </a:spcBef>
              <a:spcAft>
                <a:spcPts val="0"/>
              </a:spcAft>
              <a:buClr>
                <a:schemeClr val="dk1"/>
              </a:buClr>
              <a:buSzPts val="1100"/>
              <a:buFont typeface="Arial"/>
              <a:buNone/>
            </a:pPr>
            <a:r>
              <a:rPr lang="en" sz="1200">
                <a:solidFill>
                  <a:schemeClr val="dk1"/>
                </a:solidFill>
                <a:latin typeface="Calibri"/>
                <a:ea typeface="Calibri"/>
                <a:cs typeface="Calibri"/>
                <a:sym typeface="Calibri"/>
              </a:rPr>
              <a:t>Key Principles: Intergenerational Mentorship. Community Led, Distinction base focused. of community-led research knowledge in the advancement of Indigenous nursing leadership theory and practice is addressed. Community leaders, students and faculty collaborate on topic selections, session organization, and securing guest speakers to help facilitate a comprehensive learning experience.</a:t>
            </a:r>
            <a:r>
              <a:rPr lang="en" sz="1100">
                <a:solidFill>
                  <a:schemeClr val="dk1"/>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r>
              <a:rPr lang="en" sz="1200">
                <a:solidFill>
                  <a:schemeClr val="dk1"/>
                </a:solidFill>
                <a:latin typeface="Calibri"/>
                <a:ea typeface="Calibri"/>
                <a:cs typeface="Calibri"/>
                <a:sym typeface="Calibri"/>
              </a:rPr>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6"/>
        <p:cNvGrpSpPr/>
        <p:nvPr/>
      </p:nvGrpSpPr>
      <p:grpSpPr>
        <a:xfrm>
          <a:off x="0" y="0"/>
          <a:ext cx="0" cy="0"/>
          <a:chOff x="0" y="0"/>
          <a:chExt cx="0" cy="0"/>
        </a:xfrm>
      </p:grpSpPr>
      <p:sp>
        <p:nvSpPr>
          <p:cNvPr id="207" name="Google Shape;207;p32"/>
          <p:cNvSpPr txBox="1">
            <a:spLocks noGrp="1"/>
          </p:cNvSpPr>
          <p:nvPr>
            <p:ph type="body" idx="1"/>
          </p:nvPr>
        </p:nvSpPr>
        <p:spPr>
          <a:xfrm>
            <a:off x="311700" y="542925"/>
            <a:ext cx="8520600" cy="4026000"/>
          </a:xfrm>
          <a:prstGeom prst="rect">
            <a:avLst/>
          </a:prstGeom>
        </p:spPr>
        <p:txBody>
          <a:bodyPr spcFirstLastPara="1" wrap="square" lIns="91425" tIns="91425" rIns="91425" bIns="91425" anchor="t" anchorCtr="0">
            <a:normAutofit/>
          </a:bodyPr>
          <a:lstStyle/>
          <a:p>
            <a:pPr marL="0" lvl="0" indent="0" algn="ctr" rtl="0">
              <a:lnSpc>
                <a:spcPct val="113888"/>
              </a:lnSpc>
              <a:spcBef>
                <a:spcPts val="0"/>
              </a:spcBef>
              <a:spcAft>
                <a:spcPts val="0"/>
              </a:spcAft>
              <a:buClr>
                <a:srgbClr val="002F60"/>
              </a:buClr>
              <a:buSzPts val="3600"/>
              <a:buFont typeface="Calibri"/>
              <a:buNone/>
            </a:pPr>
            <a:r>
              <a:rPr lang="en" sz="3200" b="1">
                <a:solidFill>
                  <a:srgbClr val="002F60"/>
                </a:solidFill>
                <a:latin typeface="Calibri"/>
                <a:ea typeface="Calibri"/>
                <a:cs typeface="Calibri"/>
                <a:sym typeface="Calibri"/>
              </a:rPr>
              <a:t>WHAT ARE WE MISSING?</a:t>
            </a:r>
            <a:br>
              <a:rPr lang="en" sz="3200" b="1">
                <a:solidFill>
                  <a:srgbClr val="002F60"/>
                </a:solidFill>
                <a:latin typeface="Calibri"/>
                <a:ea typeface="Calibri"/>
                <a:cs typeface="Calibri"/>
                <a:sym typeface="Calibri"/>
              </a:rPr>
            </a:br>
            <a:r>
              <a:rPr lang="en" sz="3200" b="1">
                <a:solidFill>
                  <a:srgbClr val="002F60"/>
                </a:solidFill>
                <a:latin typeface="Calibri"/>
                <a:ea typeface="Calibri"/>
                <a:cs typeface="Calibri"/>
                <a:sym typeface="Calibri"/>
              </a:rPr>
              <a:t/>
            </a:r>
            <a:br>
              <a:rPr lang="en" sz="3200" b="1">
                <a:solidFill>
                  <a:srgbClr val="002F60"/>
                </a:solidFill>
                <a:latin typeface="Calibri"/>
                <a:ea typeface="Calibri"/>
                <a:cs typeface="Calibri"/>
                <a:sym typeface="Calibri"/>
              </a:rPr>
            </a:br>
            <a:r>
              <a:rPr lang="en" sz="3200" b="1">
                <a:solidFill>
                  <a:srgbClr val="002F60"/>
                </a:solidFill>
                <a:latin typeface="Calibri"/>
                <a:ea typeface="Calibri"/>
                <a:cs typeface="Calibri"/>
                <a:sym typeface="Calibri"/>
              </a:rPr>
              <a:t>WHAT CAN WE DO BETTER?</a:t>
            </a:r>
            <a:br>
              <a:rPr lang="en" sz="3200" b="1">
                <a:solidFill>
                  <a:srgbClr val="002F60"/>
                </a:solidFill>
                <a:latin typeface="Calibri"/>
                <a:ea typeface="Calibri"/>
                <a:cs typeface="Calibri"/>
                <a:sym typeface="Calibri"/>
              </a:rPr>
            </a:br>
            <a:r>
              <a:rPr lang="en" sz="3200" b="1">
                <a:solidFill>
                  <a:srgbClr val="002F60"/>
                </a:solidFill>
                <a:latin typeface="Calibri"/>
                <a:ea typeface="Calibri"/>
                <a:cs typeface="Calibri"/>
                <a:sym typeface="Calibri"/>
              </a:rPr>
              <a:t> </a:t>
            </a:r>
            <a:br>
              <a:rPr lang="en" sz="3200" b="1">
                <a:solidFill>
                  <a:srgbClr val="002F60"/>
                </a:solidFill>
                <a:latin typeface="Calibri"/>
                <a:ea typeface="Calibri"/>
                <a:cs typeface="Calibri"/>
                <a:sym typeface="Calibri"/>
              </a:rPr>
            </a:br>
            <a:r>
              <a:rPr lang="en" sz="3200" b="1">
                <a:solidFill>
                  <a:srgbClr val="002F60"/>
                </a:solidFill>
                <a:latin typeface="Calibri"/>
                <a:ea typeface="Calibri"/>
                <a:cs typeface="Calibri"/>
                <a:sym typeface="Calibri"/>
              </a:rPr>
              <a:t>WHERE CAN YOU ASSIST?</a:t>
            </a: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 uri="{837473B0-CC2E-450A-ABE3-18F120FF3D39}">
                <a1611:picAttrSrcUrl xmlns:a1611="http://schemas.microsoft.com/office/drawing/2016/11/main" xmlns="" r:id="rId4"/>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0284" y="155698"/>
            <a:ext cx="6621087" cy="1838970"/>
          </a:xfrm>
          <a:noFill/>
        </p:spPr>
        <p:txBody>
          <a:bodyPr>
            <a:noAutofit/>
          </a:bodyPr>
          <a:lstStyle/>
          <a:p>
            <a:pPr marL="321469" lvl="1" indent="0" fontAlgn="base">
              <a:buNone/>
            </a:pPr>
            <a:endParaRPr lang="en-US" sz="1800" dirty="0">
              <a:solidFill>
                <a:schemeClr val="tx1">
                  <a:lumMod val="85000"/>
                  <a:lumOff val="15000"/>
                </a:schemeClr>
              </a:solidFill>
            </a:endParaRPr>
          </a:p>
          <a:p>
            <a:pPr marL="321469" lvl="1" indent="0" fontAlgn="base">
              <a:buNone/>
            </a:pPr>
            <a:endParaRPr lang="en-US" sz="1800" dirty="0">
              <a:solidFill>
                <a:schemeClr val="tx1">
                  <a:lumMod val="85000"/>
                  <a:lumOff val="15000"/>
                </a:schemeClr>
              </a:solidFill>
            </a:endParaRPr>
          </a:p>
          <a:p>
            <a:pPr marL="180023" lvl="1" indent="0" fontAlgn="base">
              <a:buNone/>
            </a:pPr>
            <a:endParaRPr lang="en-US" dirty="0">
              <a:solidFill>
                <a:schemeClr val="tx1">
                  <a:lumMod val="85000"/>
                  <a:lumOff val="15000"/>
                </a:schemeClr>
              </a:solidFill>
            </a:endParaRPr>
          </a:p>
          <a:p>
            <a:pPr lvl="1" fontAlgn="base"/>
            <a:endParaRPr lang="en-US" dirty="0">
              <a:solidFill>
                <a:schemeClr val="tx1">
                  <a:lumMod val="85000"/>
                  <a:lumOff val="15000"/>
                </a:schemeClr>
              </a:solidFill>
            </a:endParaRPr>
          </a:p>
          <a:p>
            <a:pPr marL="0" indent="0">
              <a:buNone/>
            </a:pPr>
            <a:endParaRPr lang="en-US" sz="1350" dirty="0">
              <a:solidFill>
                <a:schemeClr val="tx1">
                  <a:lumMod val="85000"/>
                  <a:lumOff val="15000"/>
                </a:schemeClr>
              </a:solidFill>
            </a:endParaRPr>
          </a:p>
        </p:txBody>
      </p:sp>
      <p:sp>
        <p:nvSpPr>
          <p:cNvPr id="5" name="Rectangle 4">
            <a:extLst>
              <a:ext uri="{FF2B5EF4-FFF2-40B4-BE49-F238E27FC236}">
                <a16:creationId xmlns:a16="http://schemas.microsoft.com/office/drawing/2014/main" id="{6E3FEBEB-0458-A447-9E63-3E71B4131574}"/>
              </a:ext>
            </a:extLst>
          </p:cNvPr>
          <p:cNvSpPr/>
          <p:nvPr/>
        </p:nvSpPr>
        <p:spPr>
          <a:xfrm>
            <a:off x="4505185" y="2467875"/>
            <a:ext cx="213520" cy="248209"/>
          </a:xfrm>
          <a:prstGeom prst="rect">
            <a:avLst/>
          </a:prstGeom>
        </p:spPr>
        <p:txBody>
          <a:bodyPr wrap="none">
            <a:spAutoFit/>
          </a:bodyPr>
          <a:lstStyle/>
          <a:p>
            <a:pPr defTabSz="257175">
              <a:buClrTx/>
              <a:defRPr/>
            </a:pPr>
            <a:r>
              <a:rPr lang="en-CA" sz="1013" kern="1200" dirty="0">
                <a:solidFill>
                  <a:prstClr val="black"/>
                </a:solidFill>
                <a:latin typeface="Calibri" panose="020F0502020204030204"/>
                <a:ea typeface="+mn-ea"/>
              </a:rPr>
              <a:t> </a:t>
            </a:r>
            <a:endParaRPr lang="en-US" sz="1013" kern="1200" dirty="0">
              <a:solidFill>
                <a:prstClr val="black"/>
              </a:solidFill>
              <a:latin typeface="Calibri" panose="020F0502020204030204"/>
              <a:ea typeface="+mn-ea"/>
            </a:endParaRPr>
          </a:p>
        </p:txBody>
      </p:sp>
      <p:sp>
        <p:nvSpPr>
          <p:cNvPr id="12" name="Rectangle 11">
            <a:extLst>
              <a:ext uri="{FF2B5EF4-FFF2-40B4-BE49-F238E27FC236}">
                <a16:creationId xmlns:a16="http://schemas.microsoft.com/office/drawing/2014/main" id="{F0FBE227-C8DF-A64A-B052-538BF1CC8A71}"/>
              </a:ext>
            </a:extLst>
          </p:cNvPr>
          <p:cNvSpPr/>
          <p:nvPr/>
        </p:nvSpPr>
        <p:spPr>
          <a:xfrm>
            <a:off x="5060296" y="2390935"/>
            <a:ext cx="213520" cy="248209"/>
          </a:xfrm>
          <a:prstGeom prst="rect">
            <a:avLst/>
          </a:prstGeom>
        </p:spPr>
        <p:txBody>
          <a:bodyPr wrap="none">
            <a:spAutoFit/>
          </a:bodyPr>
          <a:lstStyle/>
          <a:p>
            <a:pPr defTabSz="257175">
              <a:buClrTx/>
              <a:defRPr/>
            </a:pPr>
            <a:r>
              <a:rPr lang="en-CA" sz="1013" kern="1200" dirty="0">
                <a:solidFill>
                  <a:prstClr val="black"/>
                </a:solidFill>
                <a:latin typeface="Calibri" panose="020F0502020204030204"/>
                <a:ea typeface="+mn-ea"/>
              </a:rPr>
              <a:t> </a:t>
            </a:r>
            <a:endParaRPr lang="en-US" sz="1013" kern="1200" dirty="0">
              <a:solidFill>
                <a:prstClr val="black"/>
              </a:solidFill>
              <a:latin typeface="Calibri" panose="020F0502020204030204"/>
              <a:ea typeface="+mn-ea"/>
            </a:endParaRPr>
          </a:p>
        </p:txBody>
      </p:sp>
      <p:pic>
        <p:nvPicPr>
          <p:cNvPr id="4" name="Content Placeholder 7" descr="A picture containing logo&#10;&#10;Description automatically generated">
            <a:extLst>
              <a:ext uri="{FF2B5EF4-FFF2-40B4-BE49-F238E27FC236}">
                <a16:creationId xmlns:a16="http://schemas.microsoft.com/office/drawing/2014/main" id="{8E0ACDCE-CAA9-22E0-147A-D08A9D52BD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3000" y="4622292"/>
            <a:ext cx="1348895" cy="521208"/>
          </a:xfrm>
          <a:prstGeom prst="rect">
            <a:avLst/>
          </a:prstGeom>
        </p:spPr>
      </p:pic>
      <p:pic>
        <p:nvPicPr>
          <p:cNvPr id="6" name="Content Placeholder 4" descr="A picture containing shape&#10;&#10;Description automatically generated">
            <a:extLst>
              <a:ext uri="{FF2B5EF4-FFF2-40B4-BE49-F238E27FC236}">
                <a16:creationId xmlns:a16="http://schemas.microsoft.com/office/drawing/2014/main" id="{17921F2F-C0CF-FE4C-5EE9-D6501F383F50}"/>
              </a:ext>
            </a:extLst>
          </p:cNvPr>
          <p:cNvPicPr>
            <a:picLocks noChangeAspect="1"/>
          </p:cNvPicPr>
          <p:nvPr/>
        </p:nvPicPr>
        <p:blipFill rotWithShape="1">
          <a:blip r:embed="rId6" cstate="email">
            <a:alphaModFix amt="84000"/>
            <a:extLst>
              <a:ext uri="{28A0092B-C50C-407E-A947-70E740481C1C}">
                <a14:useLocalDpi xmlns:a14="http://schemas.microsoft.com/office/drawing/2010/main"/>
              </a:ext>
            </a:extLst>
          </a:blip>
          <a:stretch/>
        </p:blipFill>
        <p:spPr>
          <a:xfrm>
            <a:off x="7190315" y="4320540"/>
            <a:ext cx="768096" cy="768096"/>
          </a:xfrm>
          <a:prstGeom prst="rect">
            <a:avLst/>
          </a:prstGeom>
          <a:solidFill>
            <a:srgbClr val="FFFFFF">
              <a:shade val="85000"/>
            </a:srgbClr>
          </a:solidFill>
          <a:effectLst>
            <a:outerShdw blurRad="50800" dist="50800" dir="5400000" algn="ctr" rotWithShape="0">
              <a:srgbClr val="000000"/>
            </a:outerShdw>
          </a:effectLst>
        </p:spPr>
      </p:pic>
      <p:sp>
        <p:nvSpPr>
          <p:cNvPr id="2" name="TextBox 1">
            <a:extLst>
              <a:ext uri="{FF2B5EF4-FFF2-40B4-BE49-F238E27FC236}">
                <a16:creationId xmlns:a16="http://schemas.microsoft.com/office/drawing/2014/main" id="{0A8421B1-6C6A-8A78-5CDA-20C3FCF4D220}"/>
              </a:ext>
            </a:extLst>
          </p:cNvPr>
          <p:cNvSpPr txBox="1"/>
          <p:nvPr/>
        </p:nvSpPr>
        <p:spPr>
          <a:xfrm>
            <a:off x="0" y="274964"/>
            <a:ext cx="8479694" cy="2062103"/>
          </a:xfrm>
          <a:prstGeom prst="rect">
            <a:avLst/>
          </a:prstGeom>
          <a:noFill/>
        </p:spPr>
        <p:txBody>
          <a:bodyPr wrap="square" rtlCol="0">
            <a:spAutoFit/>
          </a:bodyPr>
          <a:lstStyle/>
          <a:p>
            <a:pPr marL="428625" lvl="1" indent="0" algn="ctr" fontAlgn="base">
              <a:buNone/>
            </a:pPr>
            <a:r>
              <a:rPr lang="en-US" sz="1600" dirty="0">
                <a:solidFill>
                  <a:schemeClr val="tx1"/>
                </a:solidFill>
              </a:rPr>
              <a:t>We acknowledge the collective wisdom of the </a:t>
            </a:r>
            <a:r>
              <a:rPr lang="en-US" sz="1600" dirty="0" err="1">
                <a:solidFill>
                  <a:schemeClr val="tx1"/>
                </a:solidFill>
                <a:latin typeface="Times New Roman" panose="02020603050405020304" pitchFamily="18" charset="0"/>
                <a:cs typeface="Times New Roman" panose="02020603050405020304" pitchFamily="18" charset="0"/>
              </a:rPr>
              <a:t>lək̓ʷəŋən</a:t>
            </a:r>
            <a:r>
              <a:rPr lang="en-US" sz="1600" dirty="0">
                <a:solidFill>
                  <a:schemeClr val="tx1"/>
                </a:solidFill>
                <a:latin typeface="Times New Roman" panose="02020603050405020304" pitchFamily="18" charset="0"/>
                <a:cs typeface="Times New Roman" panose="02020603050405020304" pitchFamily="18" charset="0"/>
              </a:rPr>
              <a:t> &amp; WSÁNEĆ Territories &amp; </a:t>
            </a:r>
            <a:r>
              <a:rPr lang="en-US" sz="1600" dirty="0" err="1">
                <a:solidFill>
                  <a:schemeClr val="tx1"/>
                </a:solidFill>
                <a:latin typeface="Times New Roman" panose="02020603050405020304" pitchFamily="18" charset="0"/>
                <a:cs typeface="Times New Roman" panose="02020603050405020304" pitchFamily="18" charset="0"/>
              </a:rPr>
              <a:t>Sencoten</a:t>
            </a:r>
            <a:r>
              <a:rPr lang="en-US" sz="1600" dirty="0">
                <a:solidFill>
                  <a:schemeClr val="tx1"/>
                </a:solidFill>
                <a:latin typeface="Times New Roman" panose="02020603050405020304" pitchFamily="18" charset="0"/>
                <a:cs typeface="Times New Roman" panose="02020603050405020304" pitchFamily="18" charset="0"/>
              </a:rPr>
              <a:t>-speaking peoples where UVIC is situated. As an uninvited guests, we have been respectfully reaching out and committed to developing and strengthening relationships with the Songhees, Esquimalt, and </a:t>
            </a:r>
            <a:r>
              <a:rPr lang="en-US" sz="1600" u="sng" dirty="0">
                <a:solidFill>
                  <a:schemeClr val="tx1"/>
                </a:solidFill>
                <a:latin typeface="Times New Roman" panose="02020603050405020304" pitchFamily="18" charset="0"/>
                <a:cs typeface="Times New Roman" panose="02020603050405020304" pitchFamily="18" charset="0"/>
              </a:rPr>
              <a:t>W</a:t>
            </a:r>
            <a:r>
              <a:rPr lang="en-US" sz="1600" dirty="0">
                <a:solidFill>
                  <a:schemeClr val="tx1"/>
                </a:solidFill>
                <a:latin typeface="Times New Roman" panose="02020603050405020304" pitchFamily="18" charset="0"/>
                <a:cs typeface="Times New Roman" panose="02020603050405020304" pitchFamily="18" charset="0"/>
              </a:rPr>
              <a:t>SÁNEĆ peoples to uphold their collective rights and responsibilities to protect their lands, peoples, and culture, whose historical and dynamic relationships with the land continue to this day. </a:t>
            </a:r>
            <a:r>
              <a:rPr lang="en-US" sz="1600" dirty="0">
                <a:solidFill>
                  <a:schemeClr val="tx1"/>
                </a:solidFill>
                <a:latin typeface="Times New Roman" panose="02020603050405020304" pitchFamily="18" charset="0"/>
                <a:ea typeface="Noto Sans"/>
                <a:cs typeface="Times New Roman" panose="02020603050405020304" pitchFamily="18" charset="0"/>
                <a:sym typeface="Noto Sans"/>
              </a:rPr>
              <a:t>Especially in gratitude to the Elders, and Knowledge holders past, present, and future for they hold the memories, traditions, and hopes and dreams of their families and nations. </a:t>
            </a:r>
            <a:endParaRPr lang="en-US" sz="1600" b="1" dirty="0"/>
          </a:p>
        </p:txBody>
      </p:sp>
    </p:spTree>
    <p:extLst>
      <p:ext uri="{BB962C8B-B14F-4D97-AF65-F5344CB8AC3E}">
        <p14:creationId xmlns:p14="http://schemas.microsoft.com/office/powerpoint/2010/main" val="1309811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3"/>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a:solidFill>
            <a:srgbClr val="B7B7B7"/>
          </a:solidFill>
        </p:spPr>
        <p:txBody>
          <a:bodyPr spcFirstLastPara="1" wrap="square" lIns="91425" tIns="91425" rIns="91425" bIns="91425" anchor="t" anchorCtr="0">
            <a:normAutofit fontScale="90000"/>
          </a:bodyPr>
          <a:lstStyle/>
          <a:p>
            <a:pPr marL="0" lvl="0" indent="0" algn="l" rtl="0">
              <a:lnSpc>
                <a:spcPct val="113888"/>
              </a:lnSpc>
              <a:spcBef>
                <a:spcPts val="0"/>
              </a:spcBef>
              <a:spcAft>
                <a:spcPts val="0"/>
              </a:spcAft>
              <a:buClr>
                <a:srgbClr val="002F60"/>
              </a:buClr>
              <a:buSzPct val="100000"/>
              <a:buFont typeface="Calibri"/>
              <a:buNone/>
            </a:pPr>
            <a:r>
              <a:rPr lang="en" sz="3600" b="1">
                <a:solidFill>
                  <a:srgbClr val="002F60"/>
                </a:solidFill>
                <a:latin typeface="Calibri"/>
                <a:ea typeface="Calibri"/>
                <a:cs typeface="Calibri"/>
                <a:sym typeface="Calibri"/>
              </a:rPr>
              <a:t>AGENDA</a:t>
            </a:r>
            <a:endParaRPr/>
          </a:p>
        </p:txBody>
      </p:sp>
      <p:sp>
        <p:nvSpPr>
          <p:cNvPr id="68" name="Google Shape;68;p1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457200" algn="l" rtl="0">
              <a:lnSpc>
                <a:spcPct val="90000"/>
              </a:lnSpc>
              <a:spcBef>
                <a:spcPts val="0"/>
              </a:spcBef>
              <a:spcAft>
                <a:spcPts val="0"/>
              </a:spcAft>
              <a:buClr>
                <a:srgbClr val="002F60"/>
              </a:buClr>
              <a:buSzPts val="2040"/>
              <a:buFont typeface="Calibri"/>
              <a:buAutoNum type="arabicParenR"/>
            </a:pPr>
            <a:r>
              <a:rPr lang="en" sz="2400">
                <a:solidFill>
                  <a:srgbClr val="002F60"/>
                </a:solidFill>
                <a:latin typeface="Calibri"/>
                <a:ea typeface="Calibri"/>
                <a:cs typeface="Calibri"/>
                <a:sym typeface="Calibri"/>
              </a:rPr>
              <a:t>Opening Check-in</a:t>
            </a:r>
            <a:endParaRPr sz="2400">
              <a:solidFill>
                <a:srgbClr val="002F60"/>
              </a:solidFill>
              <a:latin typeface="Calibri"/>
              <a:ea typeface="Calibri"/>
              <a:cs typeface="Calibri"/>
              <a:sym typeface="Calibri"/>
            </a:endParaRPr>
          </a:p>
          <a:p>
            <a:pPr marL="457200" lvl="0" indent="-457200" algn="l" rtl="0">
              <a:lnSpc>
                <a:spcPct val="90000"/>
              </a:lnSpc>
              <a:spcBef>
                <a:spcPts val="750"/>
              </a:spcBef>
              <a:spcAft>
                <a:spcPts val="0"/>
              </a:spcAft>
              <a:buClr>
                <a:srgbClr val="002F60"/>
              </a:buClr>
              <a:buSzPts val="2040"/>
              <a:buFont typeface="Calibri"/>
              <a:buAutoNum type="arabicParenR"/>
            </a:pPr>
            <a:r>
              <a:rPr lang="en" sz="2400">
                <a:solidFill>
                  <a:srgbClr val="002F60"/>
                </a:solidFill>
                <a:latin typeface="Calibri"/>
                <a:ea typeface="Calibri"/>
                <a:cs typeface="Calibri"/>
                <a:sym typeface="Calibri"/>
              </a:rPr>
              <a:t>Overview on progress</a:t>
            </a:r>
            <a:endParaRPr sz="2400">
              <a:solidFill>
                <a:srgbClr val="002F60"/>
              </a:solidFill>
              <a:latin typeface="Calibri"/>
              <a:ea typeface="Calibri"/>
              <a:cs typeface="Calibri"/>
              <a:sym typeface="Calibri"/>
            </a:endParaRPr>
          </a:p>
          <a:p>
            <a:pPr marL="914400" lvl="0" indent="-300355" algn="l" rtl="0">
              <a:lnSpc>
                <a:spcPct val="90000"/>
              </a:lnSpc>
              <a:spcBef>
                <a:spcPts val="0"/>
              </a:spcBef>
              <a:spcAft>
                <a:spcPts val="0"/>
              </a:spcAft>
              <a:buClr>
                <a:srgbClr val="002F60"/>
              </a:buClr>
              <a:buSzPts val="1130"/>
              <a:buFont typeface="Calibri"/>
              <a:buAutoNum type="arabicPeriod"/>
            </a:pPr>
            <a:r>
              <a:rPr lang="en" sz="2000">
                <a:solidFill>
                  <a:srgbClr val="002F60"/>
                </a:solidFill>
                <a:latin typeface="Calibri"/>
                <a:ea typeface="Calibri"/>
                <a:cs typeface="Calibri"/>
                <a:sym typeface="Calibri"/>
              </a:rPr>
              <a:t>Feedback survey results</a:t>
            </a:r>
            <a:endParaRPr sz="2000">
              <a:solidFill>
                <a:srgbClr val="002F60"/>
              </a:solidFill>
              <a:latin typeface="Calibri"/>
              <a:ea typeface="Calibri"/>
              <a:cs typeface="Calibri"/>
              <a:sym typeface="Calibri"/>
            </a:endParaRPr>
          </a:p>
          <a:p>
            <a:pPr marL="914400" lvl="0" indent="-300355" algn="l" rtl="0">
              <a:lnSpc>
                <a:spcPct val="90000"/>
              </a:lnSpc>
              <a:spcBef>
                <a:spcPts val="0"/>
              </a:spcBef>
              <a:spcAft>
                <a:spcPts val="0"/>
              </a:spcAft>
              <a:buClr>
                <a:srgbClr val="002F60"/>
              </a:buClr>
              <a:buSzPts val="1130"/>
              <a:buFont typeface="Calibri"/>
              <a:buAutoNum type="arabicPeriod"/>
            </a:pPr>
            <a:r>
              <a:rPr lang="en" sz="2400">
                <a:solidFill>
                  <a:srgbClr val="002F60"/>
                </a:solidFill>
                <a:latin typeface="Calibri"/>
                <a:ea typeface="Calibri"/>
                <a:cs typeface="Calibri"/>
                <a:sym typeface="Calibri"/>
              </a:rPr>
              <a:t>Website development</a:t>
            </a:r>
            <a:endParaRPr sz="2000">
              <a:solidFill>
                <a:srgbClr val="002F60"/>
              </a:solidFill>
              <a:latin typeface="Calibri"/>
              <a:ea typeface="Calibri"/>
              <a:cs typeface="Calibri"/>
              <a:sym typeface="Calibri"/>
            </a:endParaRPr>
          </a:p>
          <a:p>
            <a:pPr marL="457200" lvl="0" indent="-457200" algn="l" rtl="0">
              <a:lnSpc>
                <a:spcPct val="90000"/>
              </a:lnSpc>
              <a:spcBef>
                <a:spcPts val="750"/>
              </a:spcBef>
              <a:spcAft>
                <a:spcPts val="0"/>
              </a:spcAft>
              <a:buClr>
                <a:srgbClr val="002F60"/>
              </a:buClr>
              <a:buSzPts val="2040"/>
              <a:buFont typeface="Calibri"/>
              <a:buAutoNum type="arabicParenR"/>
            </a:pPr>
            <a:r>
              <a:rPr lang="en" sz="2400">
                <a:solidFill>
                  <a:srgbClr val="002F60"/>
                </a:solidFill>
                <a:latin typeface="Calibri"/>
                <a:ea typeface="Calibri"/>
                <a:cs typeface="Calibri"/>
                <a:sym typeface="Calibri"/>
              </a:rPr>
              <a:t>IGEN Program</a:t>
            </a:r>
            <a:endParaRPr sz="2000">
              <a:solidFill>
                <a:srgbClr val="002F60"/>
              </a:solidFill>
              <a:latin typeface="Calibri"/>
              <a:ea typeface="Calibri"/>
              <a:cs typeface="Calibri"/>
              <a:sym typeface="Calibri"/>
            </a:endParaRPr>
          </a:p>
          <a:p>
            <a:pPr marL="457200" lvl="0" indent="-300355" algn="l" rtl="0">
              <a:lnSpc>
                <a:spcPct val="90000"/>
              </a:lnSpc>
              <a:spcBef>
                <a:spcPts val="0"/>
              </a:spcBef>
              <a:spcAft>
                <a:spcPts val="0"/>
              </a:spcAft>
              <a:buClr>
                <a:srgbClr val="002F60"/>
              </a:buClr>
              <a:buSzPts val="1130"/>
              <a:buFont typeface="Calibri"/>
              <a:buAutoNum type="arabicPeriod"/>
            </a:pPr>
            <a:r>
              <a:rPr lang="en" sz="2000">
                <a:solidFill>
                  <a:srgbClr val="002F60"/>
                </a:solidFill>
                <a:latin typeface="Calibri"/>
                <a:ea typeface="Calibri"/>
                <a:cs typeface="Calibri"/>
                <a:sym typeface="Calibri"/>
              </a:rPr>
              <a:t>Governance model- Collaborative Principles</a:t>
            </a:r>
            <a:endParaRPr sz="2000">
              <a:solidFill>
                <a:srgbClr val="002F60"/>
              </a:solidFill>
              <a:latin typeface="Calibri"/>
              <a:ea typeface="Calibri"/>
              <a:cs typeface="Calibri"/>
              <a:sym typeface="Calibri"/>
            </a:endParaRPr>
          </a:p>
          <a:p>
            <a:pPr marL="457200" lvl="0" indent="-300355" algn="l" rtl="0">
              <a:lnSpc>
                <a:spcPct val="90000"/>
              </a:lnSpc>
              <a:spcBef>
                <a:spcPts val="0"/>
              </a:spcBef>
              <a:spcAft>
                <a:spcPts val="0"/>
              </a:spcAft>
              <a:buClr>
                <a:srgbClr val="002F60"/>
              </a:buClr>
              <a:buSzPts val="1130"/>
              <a:buFont typeface="Calibri"/>
              <a:buAutoNum type="arabicPeriod"/>
            </a:pPr>
            <a:r>
              <a:rPr lang="en" sz="2000">
                <a:solidFill>
                  <a:srgbClr val="002F60"/>
                </a:solidFill>
                <a:latin typeface="Calibri"/>
                <a:ea typeface="Calibri"/>
                <a:cs typeface="Calibri"/>
                <a:sym typeface="Calibri"/>
              </a:rPr>
              <a:t>Working group updates</a:t>
            </a:r>
            <a:endParaRPr sz="2000">
              <a:solidFill>
                <a:srgbClr val="002F60"/>
              </a:solidFill>
              <a:latin typeface="Calibri"/>
              <a:ea typeface="Calibri"/>
              <a:cs typeface="Calibri"/>
              <a:sym typeface="Calibri"/>
            </a:endParaRPr>
          </a:p>
          <a:p>
            <a:pPr marL="457200" lvl="0" indent="-300355" algn="l" rtl="0">
              <a:lnSpc>
                <a:spcPct val="90000"/>
              </a:lnSpc>
              <a:spcBef>
                <a:spcPts val="0"/>
              </a:spcBef>
              <a:spcAft>
                <a:spcPts val="0"/>
              </a:spcAft>
              <a:buClr>
                <a:srgbClr val="002F60"/>
              </a:buClr>
              <a:buSzPts val="1130"/>
              <a:buFont typeface="Calibri"/>
              <a:buAutoNum type="arabicPeriod"/>
            </a:pPr>
            <a:r>
              <a:rPr lang="en" sz="2000">
                <a:solidFill>
                  <a:srgbClr val="002F60"/>
                </a:solidFill>
                <a:latin typeface="Calibri"/>
                <a:ea typeface="Calibri"/>
                <a:cs typeface="Calibri"/>
                <a:sym typeface="Calibri"/>
              </a:rPr>
              <a:t>Home fires/circles updates</a:t>
            </a:r>
            <a:endParaRPr sz="2000">
              <a:solidFill>
                <a:srgbClr val="002F60"/>
              </a:solidFill>
              <a:latin typeface="Calibri"/>
              <a:ea typeface="Calibri"/>
              <a:cs typeface="Calibri"/>
              <a:sym typeface="Calibri"/>
            </a:endParaRPr>
          </a:p>
          <a:p>
            <a:pPr marL="457200" lvl="0" indent="-355600" algn="l" rtl="0">
              <a:lnSpc>
                <a:spcPct val="90000"/>
              </a:lnSpc>
              <a:spcBef>
                <a:spcPts val="0"/>
              </a:spcBef>
              <a:spcAft>
                <a:spcPts val="0"/>
              </a:spcAft>
              <a:buClr>
                <a:srgbClr val="002F60"/>
              </a:buClr>
              <a:buSzPts val="2000"/>
              <a:buFont typeface="Calibri"/>
              <a:buAutoNum type="arabicPeriod"/>
            </a:pPr>
            <a:r>
              <a:rPr lang="en" sz="2000">
                <a:solidFill>
                  <a:srgbClr val="002F60"/>
                </a:solidFill>
                <a:latin typeface="Calibri"/>
                <a:ea typeface="Calibri"/>
                <a:cs typeface="Calibri"/>
                <a:sym typeface="Calibri"/>
              </a:rPr>
              <a:t>Special Topics</a:t>
            </a:r>
            <a:endParaRPr sz="2000">
              <a:solidFill>
                <a:srgbClr val="002F60"/>
              </a:solidFill>
              <a:latin typeface="Calibri"/>
              <a:ea typeface="Calibri"/>
              <a:cs typeface="Calibri"/>
              <a:sym typeface="Calibri"/>
            </a:endParaRPr>
          </a:p>
        </p:txBody>
      </p:sp>
      <p:sp>
        <p:nvSpPr>
          <p:cNvPr id="69" name="Google Shape;69;p1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lnSpc>
                <a:spcPct val="90000"/>
              </a:lnSpc>
              <a:spcBef>
                <a:spcPts val="750"/>
              </a:spcBef>
              <a:spcAft>
                <a:spcPts val="0"/>
              </a:spcAft>
              <a:buClr>
                <a:schemeClr val="dk1"/>
              </a:buClr>
              <a:buSzPts val="1100"/>
              <a:buFont typeface="Arial"/>
              <a:buNone/>
            </a:pPr>
            <a:r>
              <a:rPr lang="en" sz="2400">
                <a:solidFill>
                  <a:srgbClr val="002F60"/>
                </a:solidFill>
                <a:latin typeface="Calibri"/>
                <a:ea typeface="Calibri"/>
                <a:cs typeface="Calibri"/>
                <a:sym typeface="Calibri"/>
              </a:rPr>
              <a:t>4) Research Activities</a:t>
            </a:r>
            <a:endParaRPr sz="2400">
              <a:solidFill>
                <a:srgbClr val="002F60"/>
              </a:solidFill>
              <a:latin typeface="Calibri"/>
              <a:ea typeface="Calibri"/>
              <a:cs typeface="Calibri"/>
              <a:sym typeface="Calibri"/>
            </a:endParaRPr>
          </a:p>
          <a:p>
            <a:pPr marL="914400" lvl="0" indent="-349250" algn="l" rtl="0">
              <a:lnSpc>
                <a:spcPct val="90000"/>
              </a:lnSpc>
              <a:spcBef>
                <a:spcPts val="750"/>
              </a:spcBef>
              <a:spcAft>
                <a:spcPts val="0"/>
              </a:spcAft>
              <a:buClr>
                <a:srgbClr val="002F60"/>
              </a:buClr>
              <a:buSzPts val="1900"/>
              <a:buFont typeface="Calibri"/>
              <a:buAutoNum type="arabicPeriod"/>
            </a:pPr>
            <a:r>
              <a:rPr lang="en" sz="1900">
                <a:solidFill>
                  <a:srgbClr val="002F60"/>
                </a:solidFill>
                <a:latin typeface="Calibri"/>
                <a:ea typeface="Calibri"/>
                <a:cs typeface="Calibri"/>
                <a:sym typeface="Calibri"/>
              </a:rPr>
              <a:t>Document analysis</a:t>
            </a:r>
            <a:endParaRPr sz="1900">
              <a:solidFill>
                <a:srgbClr val="002F60"/>
              </a:solidFill>
              <a:latin typeface="Calibri"/>
              <a:ea typeface="Calibri"/>
              <a:cs typeface="Calibri"/>
              <a:sym typeface="Calibri"/>
            </a:endParaRPr>
          </a:p>
          <a:p>
            <a:pPr marL="914400" lvl="0" indent="-349250" algn="l" rtl="0">
              <a:lnSpc>
                <a:spcPct val="90000"/>
              </a:lnSpc>
              <a:spcBef>
                <a:spcPts val="0"/>
              </a:spcBef>
              <a:spcAft>
                <a:spcPts val="0"/>
              </a:spcAft>
              <a:buClr>
                <a:srgbClr val="002F60"/>
              </a:buClr>
              <a:buSzPts val="1900"/>
              <a:buFont typeface="Calibri"/>
              <a:buAutoNum type="arabicPeriod"/>
            </a:pPr>
            <a:r>
              <a:rPr lang="en" sz="1900">
                <a:solidFill>
                  <a:srgbClr val="002F60"/>
                </a:solidFill>
                <a:latin typeface="Calibri"/>
                <a:ea typeface="Calibri"/>
                <a:cs typeface="Calibri"/>
                <a:sym typeface="Calibri"/>
              </a:rPr>
              <a:t>Rapid Review</a:t>
            </a:r>
            <a:endParaRPr sz="2400">
              <a:solidFill>
                <a:srgbClr val="002F60"/>
              </a:solidFill>
              <a:latin typeface="Calibri"/>
              <a:ea typeface="Calibri"/>
              <a:cs typeface="Calibri"/>
              <a:sym typeface="Calibri"/>
            </a:endParaRPr>
          </a:p>
          <a:p>
            <a:pPr marL="0" lvl="0" indent="0" algn="l" rtl="0">
              <a:lnSpc>
                <a:spcPct val="90000"/>
              </a:lnSpc>
              <a:spcBef>
                <a:spcPts val="750"/>
              </a:spcBef>
              <a:spcAft>
                <a:spcPts val="0"/>
              </a:spcAft>
              <a:buClr>
                <a:schemeClr val="dk1"/>
              </a:buClr>
              <a:buSzPts val="1100"/>
              <a:buFont typeface="Arial"/>
              <a:buNone/>
            </a:pPr>
            <a:r>
              <a:rPr lang="en" sz="2400">
                <a:solidFill>
                  <a:srgbClr val="002F60"/>
                </a:solidFill>
                <a:latin typeface="Calibri"/>
                <a:ea typeface="Calibri"/>
                <a:cs typeface="Calibri"/>
                <a:sym typeface="Calibri"/>
              </a:rPr>
              <a:t>6) Budget overview</a:t>
            </a:r>
            <a:endParaRPr sz="2400">
              <a:solidFill>
                <a:srgbClr val="002F60"/>
              </a:solidFill>
              <a:latin typeface="Calibri"/>
              <a:ea typeface="Calibri"/>
              <a:cs typeface="Calibri"/>
              <a:sym typeface="Calibri"/>
            </a:endParaRPr>
          </a:p>
          <a:p>
            <a:pPr marL="0" lvl="0" indent="0" algn="l" rtl="0">
              <a:lnSpc>
                <a:spcPct val="90000"/>
              </a:lnSpc>
              <a:spcBef>
                <a:spcPts val="750"/>
              </a:spcBef>
              <a:spcAft>
                <a:spcPts val="0"/>
              </a:spcAft>
              <a:buClr>
                <a:schemeClr val="dk1"/>
              </a:buClr>
              <a:buSzPts val="1100"/>
              <a:buFont typeface="Arial"/>
              <a:buNone/>
            </a:pPr>
            <a:r>
              <a:rPr lang="en" sz="2400">
                <a:solidFill>
                  <a:srgbClr val="002F60"/>
                </a:solidFill>
                <a:latin typeface="Calibri"/>
                <a:ea typeface="Calibri"/>
                <a:cs typeface="Calibri"/>
                <a:sym typeface="Calibri"/>
              </a:rPr>
              <a:t>7) Additional Items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a:solidFill>
            <a:srgbClr val="CCCCCC"/>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2F60"/>
                </a:solidFill>
              </a:rPr>
              <a:t>Survey Results: What we heard</a:t>
            </a:r>
            <a:endParaRPr>
              <a:solidFill>
                <a:srgbClr val="002F60"/>
              </a:solidFill>
            </a:endParaRPr>
          </a:p>
        </p:txBody>
      </p:sp>
      <p:pic>
        <p:nvPicPr>
          <p:cNvPr id="75" name="Google Shape;75;p16"/>
          <p:cNvPicPr preferRelativeResize="0"/>
          <p:nvPr/>
        </p:nvPicPr>
        <p:blipFill>
          <a:blip r:embed="rId3">
            <a:alphaModFix/>
          </a:blip>
          <a:stretch>
            <a:fillRect/>
          </a:stretch>
        </p:blipFill>
        <p:spPr>
          <a:xfrm>
            <a:off x="152400" y="1170125"/>
            <a:ext cx="4630976" cy="3673125"/>
          </a:xfrm>
          <a:prstGeom prst="rect">
            <a:avLst/>
          </a:prstGeom>
          <a:noFill/>
          <a:ln>
            <a:noFill/>
          </a:ln>
        </p:spPr>
      </p:pic>
      <p:pic>
        <p:nvPicPr>
          <p:cNvPr id="76" name="Google Shape;76;p16"/>
          <p:cNvPicPr preferRelativeResize="0"/>
          <p:nvPr/>
        </p:nvPicPr>
        <p:blipFill>
          <a:blip r:embed="rId4">
            <a:alphaModFix/>
          </a:blip>
          <a:stretch>
            <a:fillRect/>
          </a:stretch>
        </p:blipFill>
        <p:spPr>
          <a:xfrm>
            <a:off x="4253469" y="1252725"/>
            <a:ext cx="4716931" cy="3673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218150"/>
            <a:ext cx="8520600" cy="572700"/>
          </a:xfrm>
          <a:prstGeom prst="rect">
            <a:avLst/>
          </a:prstGeom>
          <a:solidFill>
            <a:srgbClr val="CCCCCC"/>
          </a:solidFill>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solidFill>
                  <a:srgbClr val="002F60"/>
                </a:solidFill>
              </a:rPr>
              <a:t>Survey Results: What we heard</a:t>
            </a:r>
            <a:endParaRPr>
              <a:solidFill>
                <a:srgbClr val="002F60"/>
              </a:solidFill>
            </a:endParaRPr>
          </a:p>
          <a:p>
            <a:pPr marL="0" lvl="0" indent="0" algn="l" rtl="0">
              <a:spcBef>
                <a:spcPts val="0"/>
              </a:spcBef>
              <a:spcAft>
                <a:spcPts val="0"/>
              </a:spcAft>
              <a:buNone/>
            </a:pPr>
            <a:endParaRPr/>
          </a:p>
        </p:txBody>
      </p:sp>
      <p:pic>
        <p:nvPicPr>
          <p:cNvPr id="82" name="Google Shape;82;p17"/>
          <p:cNvPicPr preferRelativeResize="0"/>
          <p:nvPr/>
        </p:nvPicPr>
        <p:blipFill>
          <a:blip r:embed="rId3">
            <a:alphaModFix/>
          </a:blip>
          <a:stretch>
            <a:fillRect/>
          </a:stretch>
        </p:blipFill>
        <p:spPr>
          <a:xfrm>
            <a:off x="203975" y="953450"/>
            <a:ext cx="4254600" cy="3820974"/>
          </a:xfrm>
          <a:prstGeom prst="rect">
            <a:avLst/>
          </a:prstGeom>
          <a:noFill/>
          <a:ln>
            <a:noFill/>
          </a:ln>
        </p:spPr>
      </p:pic>
      <p:pic>
        <p:nvPicPr>
          <p:cNvPr id="83" name="Google Shape;83;p17"/>
          <p:cNvPicPr preferRelativeResize="0"/>
          <p:nvPr/>
        </p:nvPicPr>
        <p:blipFill>
          <a:blip r:embed="rId4">
            <a:alphaModFix/>
          </a:blip>
          <a:stretch>
            <a:fillRect/>
          </a:stretch>
        </p:blipFill>
        <p:spPr>
          <a:xfrm>
            <a:off x="4620850" y="1012300"/>
            <a:ext cx="4345744" cy="382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311700" y="218150"/>
            <a:ext cx="8520600" cy="572700"/>
          </a:xfrm>
          <a:prstGeom prst="rect">
            <a:avLst/>
          </a:prstGeom>
          <a:solidFill>
            <a:srgbClr val="CCCCCC"/>
          </a:solidFill>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solidFill>
                  <a:srgbClr val="002F60"/>
                </a:solidFill>
              </a:rPr>
              <a:t>Survey Results: What we heard</a:t>
            </a:r>
            <a:endParaRPr>
              <a:solidFill>
                <a:srgbClr val="002F60"/>
              </a:solidFill>
            </a:endParaRPr>
          </a:p>
          <a:p>
            <a:pPr marL="0" lvl="0" indent="0" algn="l" rtl="0">
              <a:spcBef>
                <a:spcPts val="0"/>
              </a:spcBef>
              <a:spcAft>
                <a:spcPts val="0"/>
              </a:spcAft>
              <a:buNone/>
            </a:pPr>
            <a:endParaRPr/>
          </a:p>
        </p:txBody>
      </p:sp>
      <p:sp>
        <p:nvSpPr>
          <p:cNvPr id="89" name="Google Shape;89;p18"/>
          <p:cNvSpPr txBox="1"/>
          <p:nvPr/>
        </p:nvSpPr>
        <p:spPr>
          <a:xfrm>
            <a:off x="616650" y="992900"/>
            <a:ext cx="7910700" cy="124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50" i="1">
                <a:solidFill>
                  <a:srgbClr val="002F60"/>
                </a:solidFill>
              </a:rPr>
              <a:t>“Begin each meeting in a good way; respect of Elders and each other and partners. Take a holistic perspective in supporting research process, Indigenous nurses, and development of Indigenous nursing curriculum with the vision of improving Indigenous health.”</a:t>
            </a:r>
            <a:endParaRPr sz="1550" i="1">
              <a:solidFill>
                <a:srgbClr val="002F60"/>
              </a:solidFill>
            </a:endParaRPr>
          </a:p>
        </p:txBody>
      </p:sp>
      <p:sp>
        <p:nvSpPr>
          <p:cNvPr id="90" name="Google Shape;90;p18"/>
          <p:cNvSpPr txBox="1"/>
          <p:nvPr/>
        </p:nvSpPr>
        <p:spPr>
          <a:xfrm>
            <a:off x="396825" y="2106163"/>
            <a:ext cx="8092500" cy="346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2F60"/>
                </a:solidFill>
              </a:rPr>
              <a:t>Strengths</a:t>
            </a:r>
            <a:r>
              <a:rPr lang="en">
                <a:solidFill>
                  <a:srgbClr val="002F60"/>
                </a:solidFill>
              </a:rPr>
              <a:t>:</a:t>
            </a:r>
            <a:endParaRPr>
              <a:solidFill>
                <a:srgbClr val="002F60"/>
              </a:solidFill>
            </a:endParaRPr>
          </a:p>
          <a:p>
            <a:pPr marL="457200" lvl="0" indent="-317500" algn="l" rtl="0">
              <a:lnSpc>
                <a:spcPct val="115000"/>
              </a:lnSpc>
              <a:spcBef>
                <a:spcPts val="0"/>
              </a:spcBef>
              <a:spcAft>
                <a:spcPts val="0"/>
              </a:spcAft>
              <a:buClr>
                <a:srgbClr val="002F60"/>
              </a:buClr>
              <a:buSzPts val="1400"/>
              <a:buChar char="●"/>
            </a:pPr>
            <a:r>
              <a:rPr lang="en">
                <a:solidFill>
                  <a:srgbClr val="002F60"/>
                </a:solidFill>
              </a:rPr>
              <a:t>Mentorship is available and mentors feel valued</a:t>
            </a:r>
            <a:endParaRPr>
              <a:solidFill>
                <a:srgbClr val="002F60"/>
              </a:solidFill>
            </a:endParaRPr>
          </a:p>
          <a:p>
            <a:pPr marL="457200" lvl="0" indent="-317500" algn="l" rtl="0">
              <a:lnSpc>
                <a:spcPct val="115000"/>
              </a:lnSpc>
              <a:spcBef>
                <a:spcPts val="0"/>
              </a:spcBef>
              <a:spcAft>
                <a:spcPts val="0"/>
              </a:spcAft>
              <a:buClr>
                <a:srgbClr val="002F60"/>
              </a:buClr>
              <a:buSzPts val="1400"/>
              <a:buChar char="●"/>
            </a:pPr>
            <a:r>
              <a:rPr lang="en">
                <a:solidFill>
                  <a:srgbClr val="002F60"/>
                </a:solidFill>
              </a:rPr>
              <a:t>&gt;50% offered opportunity to engage in decision making and project direction</a:t>
            </a:r>
            <a:endParaRPr>
              <a:solidFill>
                <a:srgbClr val="002F60"/>
              </a:solidFill>
            </a:endParaRPr>
          </a:p>
          <a:p>
            <a:pPr marL="914400" lvl="1" indent="-317500" algn="l" rtl="0">
              <a:lnSpc>
                <a:spcPct val="115000"/>
              </a:lnSpc>
              <a:spcBef>
                <a:spcPts val="0"/>
              </a:spcBef>
              <a:spcAft>
                <a:spcPts val="0"/>
              </a:spcAft>
              <a:buClr>
                <a:srgbClr val="002F60"/>
              </a:buClr>
              <a:buSzPts val="1400"/>
              <a:buChar char="○"/>
            </a:pPr>
            <a:r>
              <a:rPr lang="en">
                <a:solidFill>
                  <a:srgbClr val="002F60"/>
                </a:solidFill>
              </a:rPr>
              <a:t>47% asked to contribute feedback, 30% offered co-leadership</a:t>
            </a:r>
            <a:endParaRPr>
              <a:solidFill>
                <a:srgbClr val="002F60"/>
              </a:solidFill>
            </a:endParaRPr>
          </a:p>
          <a:p>
            <a:pPr marL="457200" lvl="0" indent="-317500" algn="l" rtl="0">
              <a:lnSpc>
                <a:spcPct val="115000"/>
              </a:lnSpc>
              <a:spcBef>
                <a:spcPts val="0"/>
              </a:spcBef>
              <a:spcAft>
                <a:spcPts val="0"/>
              </a:spcAft>
              <a:buClr>
                <a:srgbClr val="002F60"/>
              </a:buClr>
              <a:buSzPts val="1400"/>
              <a:buChar char="●"/>
            </a:pPr>
            <a:r>
              <a:rPr lang="en">
                <a:solidFill>
                  <a:srgbClr val="002F60"/>
                </a:solidFill>
              </a:rPr>
              <a:t>Capacity building - research knowledge, community engagement, etc </a:t>
            </a:r>
            <a:endParaRPr>
              <a:solidFill>
                <a:srgbClr val="002F60"/>
              </a:solidFill>
            </a:endParaRPr>
          </a:p>
          <a:p>
            <a:pPr marL="0" lvl="0" indent="0" algn="l" rtl="0">
              <a:lnSpc>
                <a:spcPct val="115000"/>
              </a:lnSpc>
              <a:spcBef>
                <a:spcPts val="0"/>
              </a:spcBef>
              <a:spcAft>
                <a:spcPts val="0"/>
              </a:spcAft>
              <a:buNone/>
            </a:pPr>
            <a:endParaRPr sz="1750" b="1">
              <a:solidFill>
                <a:srgbClr val="002F60"/>
              </a:solidFill>
            </a:endParaRPr>
          </a:p>
          <a:p>
            <a:pPr marL="0" lvl="0" indent="0" algn="l" rtl="0">
              <a:lnSpc>
                <a:spcPct val="115000"/>
              </a:lnSpc>
              <a:spcBef>
                <a:spcPts val="0"/>
              </a:spcBef>
              <a:spcAft>
                <a:spcPts val="0"/>
              </a:spcAft>
              <a:buNone/>
            </a:pPr>
            <a:r>
              <a:rPr lang="en" b="1">
                <a:solidFill>
                  <a:srgbClr val="002F60"/>
                </a:solidFill>
              </a:rPr>
              <a:t>Areas for improvement in clarity and communication:</a:t>
            </a:r>
            <a:endParaRPr b="1">
              <a:solidFill>
                <a:srgbClr val="002F60"/>
              </a:solidFill>
            </a:endParaRPr>
          </a:p>
          <a:p>
            <a:pPr marL="457200" lvl="0" indent="-304800" algn="l" rtl="0">
              <a:lnSpc>
                <a:spcPct val="115000"/>
              </a:lnSpc>
              <a:spcBef>
                <a:spcPts val="0"/>
              </a:spcBef>
              <a:spcAft>
                <a:spcPts val="0"/>
              </a:spcAft>
              <a:buClr>
                <a:srgbClr val="002F60"/>
              </a:buClr>
              <a:buSzPts val="1200"/>
              <a:buChar char="●"/>
            </a:pPr>
            <a:r>
              <a:rPr lang="en" sz="1200">
                <a:solidFill>
                  <a:srgbClr val="002F60"/>
                </a:solidFill>
              </a:rPr>
              <a:t>Clarification of roles and responsibilities of team members, and working groups</a:t>
            </a:r>
            <a:endParaRPr sz="1200">
              <a:solidFill>
                <a:srgbClr val="002F60"/>
              </a:solidFill>
            </a:endParaRPr>
          </a:p>
          <a:p>
            <a:pPr marL="457200" lvl="0" indent="-304800" algn="l" rtl="0">
              <a:lnSpc>
                <a:spcPct val="115000"/>
              </a:lnSpc>
              <a:spcBef>
                <a:spcPts val="0"/>
              </a:spcBef>
              <a:spcAft>
                <a:spcPts val="0"/>
              </a:spcAft>
              <a:buClr>
                <a:srgbClr val="002F60"/>
              </a:buClr>
              <a:buSzPts val="1200"/>
              <a:buChar char="●"/>
            </a:pPr>
            <a:r>
              <a:rPr lang="en" sz="1200">
                <a:solidFill>
                  <a:srgbClr val="002F60"/>
                </a:solidFill>
              </a:rPr>
              <a:t>Expectations and criteria for deliverables </a:t>
            </a:r>
            <a:endParaRPr sz="1200">
              <a:solidFill>
                <a:srgbClr val="002F60"/>
              </a:solidFill>
            </a:endParaRPr>
          </a:p>
          <a:p>
            <a:pPr marL="457200" lvl="0" indent="-304800" algn="l" rtl="0">
              <a:lnSpc>
                <a:spcPct val="115000"/>
              </a:lnSpc>
              <a:spcBef>
                <a:spcPts val="0"/>
              </a:spcBef>
              <a:spcAft>
                <a:spcPts val="0"/>
              </a:spcAft>
              <a:buClr>
                <a:srgbClr val="002F60"/>
              </a:buClr>
              <a:buSzPts val="1200"/>
              <a:buChar char="●"/>
            </a:pPr>
            <a:r>
              <a:rPr lang="en" sz="1200">
                <a:solidFill>
                  <a:srgbClr val="002F60"/>
                </a:solidFill>
              </a:rPr>
              <a:t>Availability and transparency of project documents</a:t>
            </a:r>
            <a:endParaRPr sz="1200">
              <a:solidFill>
                <a:srgbClr val="002F60"/>
              </a:solidFill>
            </a:endParaRPr>
          </a:p>
          <a:p>
            <a:pPr marL="457200" lvl="0" indent="-304800" algn="l" rtl="0">
              <a:lnSpc>
                <a:spcPct val="115000"/>
              </a:lnSpc>
              <a:spcBef>
                <a:spcPts val="0"/>
              </a:spcBef>
              <a:spcAft>
                <a:spcPts val="0"/>
              </a:spcAft>
              <a:buClr>
                <a:srgbClr val="002F60"/>
              </a:buClr>
              <a:buSzPts val="1200"/>
              <a:buChar char="●"/>
            </a:pPr>
            <a:r>
              <a:rPr lang="en" sz="1200">
                <a:solidFill>
                  <a:srgbClr val="002F60"/>
                </a:solidFill>
              </a:rPr>
              <a:t>Clarity of work being done in other groups</a:t>
            </a:r>
            <a:endParaRPr sz="1200">
              <a:solidFill>
                <a:srgbClr val="002F60"/>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320550"/>
            <a:ext cx="8520600" cy="572700"/>
          </a:xfrm>
          <a:prstGeom prst="rect">
            <a:avLst/>
          </a:prstGeom>
          <a:solidFill>
            <a:srgbClr val="CCCCCC"/>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2F60"/>
                </a:solidFill>
              </a:rPr>
              <a:t>Branding: Logo and Website</a:t>
            </a:r>
            <a:endParaRPr>
              <a:solidFill>
                <a:srgbClr val="002F60"/>
              </a:solidFill>
            </a:endParaRPr>
          </a:p>
        </p:txBody>
      </p:sp>
      <p:pic>
        <p:nvPicPr>
          <p:cNvPr id="96" name="Google Shape;96;p19"/>
          <p:cNvPicPr preferRelativeResize="0"/>
          <p:nvPr/>
        </p:nvPicPr>
        <p:blipFill rotWithShape="1">
          <a:blip r:embed="rId3">
            <a:alphaModFix amt="86000"/>
          </a:blip>
          <a:srcRect r="50273"/>
          <a:stretch/>
        </p:blipFill>
        <p:spPr>
          <a:xfrm>
            <a:off x="514975" y="994338"/>
            <a:ext cx="2542900" cy="1830825"/>
          </a:xfrm>
          <a:prstGeom prst="rect">
            <a:avLst/>
          </a:prstGeom>
          <a:noFill/>
          <a:ln>
            <a:noFill/>
          </a:ln>
        </p:spPr>
      </p:pic>
      <p:pic>
        <p:nvPicPr>
          <p:cNvPr id="97" name="Google Shape;97;p19"/>
          <p:cNvPicPr preferRelativeResize="0"/>
          <p:nvPr/>
        </p:nvPicPr>
        <p:blipFill rotWithShape="1">
          <a:blip r:embed="rId3">
            <a:alphaModFix/>
          </a:blip>
          <a:srcRect l="47716" t="3510" r="4268" b="-3509"/>
          <a:stretch/>
        </p:blipFill>
        <p:spPr>
          <a:xfrm>
            <a:off x="759575" y="2926250"/>
            <a:ext cx="2189801" cy="1632700"/>
          </a:xfrm>
          <a:prstGeom prst="rect">
            <a:avLst/>
          </a:prstGeom>
          <a:noFill/>
          <a:ln>
            <a:noFill/>
          </a:ln>
        </p:spPr>
      </p:pic>
      <p:pic>
        <p:nvPicPr>
          <p:cNvPr id="98" name="Google Shape;98;p19"/>
          <p:cNvPicPr preferRelativeResize="0"/>
          <p:nvPr/>
        </p:nvPicPr>
        <p:blipFill>
          <a:blip r:embed="rId4">
            <a:alphaModFix/>
          </a:blip>
          <a:stretch>
            <a:fillRect/>
          </a:stretch>
        </p:blipFill>
        <p:spPr>
          <a:xfrm>
            <a:off x="3773026" y="893250"/>
            <a:ext cx="5059275" cy="4117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11700" y="445025"/>
            <a:ext cx="8520600" cy="572700"/>
          </a:xfrm>
          <a:prstGeom prst="rect">
            <a:avLst/>
          </a:prstGeom>
          <a:solidFill>
            <a:srgbClr val="CCCCCC"/>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2F60"/>
                </a:solidFill>
              </a:rPr>
              <a:t>Collaborative Program Revised Framework</a:t>
            </a:r>
            <a:endParaRPr>
              <a:solidFill>
                <a:srgbClr val="002F60"/>
              </a:solidFill>
            </a:endParaRPr>
          </a:p>
        </p:txBody>
      </p:sp>
      <p:sp>
        <p:nvSpPr>
          <p:cNvPr id="104" name="Google Shape;104;p20"/>
          <p:cNvSpPr txBox="1">
            <a:spLocks noGrp="1"/>
          </p:cNvSpPr>
          <p:nvPr>
            <p:ph type="body" idx="1"/>
          </p:nvPr>
        </p:nvSpPr>
        <p:spPr>
          <a:xfrm>
            <a:off x="537775" y="1219150"/>
            <a:ext cx="4086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Goals:</a:t>
            </a:r>
            <a:endParaRPr sz="1200">
              <a:solidFill>
                <a:schemeClr val="dk1"/>
              </a:solidFill>
              <a:latin typeface="Times New Roman"/>
              <a:ea typeface="Times New Roman"/>
              <a:cs typeface="Times New Roman"/>
              <a:sym typeface="Times New Roman"/>
            </a:endParaRPr>
          </a:p>
          <a:p>
            <a:pPr marL="0" lvl="0" indent="-228600" algn="l" rtl="0">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1)</a:t>
            </a:r>
            <a:r>
              <a:rPr lang="en" sz="7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work with local Indigenous community leaders, Elders, and Knowledge Keepers and SON to study the co-development, co-implementation and co-evaluation of a collaborative multi-site university-community, culturally safe, gender-relevant Indigenous wellness curricula inclusive of Traditional and Western Knowledge pathways.</a:t>
            </a:r>
            <a:endParaRPr sz="1200">
              <a:solidFill>
                <a:schemeClr val="dk1"/>
              </a:solidFill>
              <a:latin typeface="Times New Roman"/>
              <a:ea typeface="Times New Roman"/>
              <a:cs typeface="Times New Roman"/>
              <a:sym typeface="Times New Roman"/>
            </a:endParaRPr>
          </a:p>
          <a:p>
            <a:pPr marL="0" lvl="0" indent="-22860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2)</a:t>
            </a:r>
            <a:r>
              <a:rPr lang="en" sz="7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contribute to knowledge about community driven Indigenous wellness place-based equity education, training, and mentorship of graduate students, nurses and other health professionals, with Indigenous communities. </a:t>
            </a:r>
            <a:endParaRPr sz="120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p>
          <a:p>
            <a:pPr marL="0" lvl="0" indent="0" algn="l" rtl="0">
              <a:spcBef>
                <a:spcPts val="1200"/>
              </a:spcBef>
              <a:spcAft>
                <a:spcPts val="1200"/>
              </a:spcAft>
              <a:buNone/>
            </a:pPr>
            <a:endParaRPr>
              <a:highlight>
                <a:schemeClr val="accent6"/>
              </a:highlight>
            </a:endParaRPr>
          </a:p>
        </p:txBody>
      </p:sp>
      <p:pic>
        <p:nvPicPr>
          <p:cNvPr id="105" name="Google Shape;105;p20"/>
          <p:cNvPicPr preferRelativeResize="0"/>
          <p:nvPr/>
        </p:nvPicPr>
        <p:blipFill>
          <a:blip r:embed="rId3">
            <a:alphaModFix amt="90000"/>
          </a:blip>
          <a:stretch>
            <a:fillRect/>
          </a:stretch>
        </p:blipFill>
        <p:spPr>
          <a:xfrm>
            <a:off x="4745275" y="1017725"/>
            <a:ext cx="4087025" cy="40536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445025"/>
            <a:ext cx="3736800" cy="1829700"/>
          </a:xfrm>
          <a:prstGeom prst="rect">
            <a:avLst/>
          </a:prstGeom>
          <a:solidFill>
            <a:srgbClr val="CCCCCC"/>
          </a:solidFill>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002F60"/>
                </a:solidFill>
              </a:rPr>
              <a:t>Generative </a:t>
            </a:r>
            <a:endParaRPr>
              <a:solidFill>
                <a:srgbClr val="002F60"/>
              </a:solidFill>
            </a:endParaRPr>
          </a:p>
          <a:p>
            <a:pPr marL="0" lvl="0" indent="0" algn="l" rtl="0">
              <a:spcBef>
                <a:spcPts val="0"/>
              </a:spcBef>
              <a:spcAft>
                <a:spcPts val="0"/>
              </a:spcAft>
              <a:buNone/>
            </a:pPr>
            <a:r>
              <a:rPr lang="en">
                <a:solidFill>
                  <a:srgbClr val="002F60"/>
                </a:solidFill>
              </a:rPr>
              <a:t>Vision 2.0</a:t>
            </a:r>
            <a:endParaRPr>
              <a:solidFill>
                <a:srgbClr val="002F60"/>
              </a:solidFill>
            </a:endParaRPr>
          </a:p>
          <a:p>
            <a:pPr marL="0" lvl="0" indent="0" algn="l" rtl="0">
              <a:spcBef>
                <a:spcPts val="0"/>
              </a:spcBef>
              <a:spcAft>
                <a:spcPts val="0"/>
              </a:spcAft>
              <a:buNone/>
            </a:pPr>
            <a:endParaRPr>
              <a:solidFill>
                <a:srgbClr val="002F60"/>
              </a:solidFill>
            </a:endParaRPr>
          </a:p>
        </p:txBody>
      </p:sp>
      <p:pic>
        <p:nvPicPr>
          <p:cNvPr id="111" name="Google Shape;111;p21"/>
          <p:cNvPicPr preferRelativeResize="0"/>
          <p:nvPr/>
        </p:nvPicPr>
        <p:blipFill>
          <a:blip r:embed="rId3">
            <a:alphaModFix/>
          </a:blip>
          <a:stretch>
            <a:fillRect/>
          </a:stretch>
        </p:blipFill>
        <p:spPr>
          <a:xfrm>
            <a:off x="3041699" y="0"/>
            <a:ext cx="5790601"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1497</TotalTime>
  <Words>1461</Words>
  <Application>Microsoft Office PowerPoint</Application>
  <PresentationFormat>On-screen Show (16:9)</PresentationFormat>
  <Paragraphs>206</Paragraphs>
  <Slides>20</Slides>
  <Notes>20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Cambria</vt:lpstr>
      <vt:lpstr>Adelle Sans EXT</vt:lpstr>
      <vt:lpstr>Helvetica</vt:lpstr>
      <vt:lpstr>Noto Sans Light</vt:lpstr>
      <vt:lpstr>Arial</vt:lpstr>
      <vt:lpstr>Noto Sans JP</vt:lpstr>
      <vt:lpstr>Calibri</vt:lpstr>
      <vt:lpstr>Roboto</vt:lpstr>
      <vt:lpstr>Times New Roman</vt:lpstr>
      <vt:lpstr>Noto Sans</vt:lpstr>
      <vt:lpstr>Noto Sans Medium</vt:lpstr>
      <vt:lpstr>Calibri Light</vt:lpstr>
      <vt:lpstr>Simple Light</vt:lpstr>
      <vt:lpstr>2_Office Theme</vt:lpstr>
      <vt:lpstr>Reclaiming and Recovering Indigenous Knowledge in Graduate Nursing Education: Intergenerational Learning with Communities   </vt:lpstr>
      <vt:lpstr>PowerPoint Presentation</vt:lpstr>
      <vt:lpstr>AGENDA</vt:lpstr>
      <vt:lpstr>Survey Results: What we heard</vt:lpstr>
      <vt:lpstr>Survey Results: What we heard </vt:lpstr>
      <vt:lpstr>Survey Results: What we heard </vt:lpstr>
      <vt:lpstr>Branding: Logo and Website</vt:lpstr>
      <vt:lpstr>Collaborative Program Revised Framework</vt:lpstr>
      <vt:lpstr>Generative  Vision 2.0 </vt:lpstr>
      <vt:lpstr>PowerPoint Presentation</vt:lpstr>
      <vt:lpstr>PowerPoint Presentation</vt:lpstr>
      <vt:lpstr>Admission pathway Nurs: 680 Course  Vetted and developed by the Indigenous Nurses Working Group in collaboration with the Program/Research leads. </vt:lpstr>
      <vt:lpstr>Nurs 680 Special Topic: Indigenous approaches to Wellness </vt:lpstr>
      <vt:lpstr>GENERATIVE  RESEARCH ACTIVITIES</vt:lpstr>
      <vt:lpstr>Document Analysis</vt:lpstr>
      <vt:lpstr>Budget Overview</vt:lpstr>
      <vt:lpstr>Timeline</vt:lpstr>
      <vt:lpstr>Collaborative Course Blueprint: Proposed New IND-W Seminars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Reclaiming and Recovering Indigenous Knowledge in Graduate Nursing Education: Intergenerational Learning with Communities   </dc:title>
  <cp:lastModifiedBy>Leanne Kelly</cp:lastModifiedBy>
  <cp:revision>3</cp:revision>
  <dcterms:modified xsi:type="dcterms:W3CDTF">2024-02-09T17:05:17Z</dcterms:modified>
</cp:coreProperties>
</file>